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4"/>
  </p:notesMasterIdLst>
  <p:handoutMasterIdLst>
    <p:handoutMasterId r:id="rId13"/>
  </p:handoutMasterIdLst>
  <p:sldIdLst>
    <p:sldId id="382" r:id="rId3"/>
    <p:sldId id="392" r:id="rId5"/>
    <p:sldId id="394" r:id="rId6"/>
    <p:sldId id="396" r:id="rId7"/>
    <p:sldId id="400" r:id="rId8"/>
    <p:sldId id="402" r:id="rId9"/>
    <p:sldId id="401" r:id="rId10"/>
    <p:sldId id="403" r:id="rId11"/>
    <p:sldId id="399" r:id="rId12"/>
  </p:sldIdLst>
  <p:sldSz cx="12192000" cy="6858000"/>
  <p:notesSz cx="6858000" cy="9144000"/>
  <p:embeddedFontLst>
    <p:embeddedFont>
      <p:font typeface="Calibri" panose="020F0502020204030204" pitchFamily="34" charset="0"/>
      <p:regular r:id="rId17"/>
      <p:bold r:id="rId18"/>
      <p:italic r:id="rId19"/>
      <p:boldItalic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6B9D"/>
    <a:srgbClr val="FFFFFF"/>
    <a:srgbClr val="2F6C5F"/>
    <a:srgbClr val="140724"/>
    <a:srgbClr val="2E1151"/>
    <a:srgbClr val="5569B9"/>
    <a:srgbClr val="34F4FD"/>
    <a:srgbClr val="DCDCCF"/>
    <a:srgbClr val="6B8EA2"/>
    <a:srgbClr val="71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varScale="1">
        <p:scale>
          <a:sx n="127" d="100"/>
          <a:sy n="127" d="100"/>
        </p:scale>
        <p:origin x="1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9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90204" pitchFamily="34" charset="0"/>
              </a:defRPr>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9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90204" pitchFamily="34" charset="0"/>
              </a:defRPr>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90204" pitchFamily="34" charset="0"/>
        <a:cs typeface="+mn-cs"/>
      </a:defRPr>
    </a:lvl1pPr>
    <a:lvl2pPr marL="457200" algn="l" defTabSz="914400" rtl="0" eaLnBrk="1" latinLnBrk="0" hangingPunct="1">
      <a:defRPr sz="1200" kern="1200">
        <a:solidFill>
          <a:schemeClr val="tx1"/>
        </a:solidFill>
        <a:latin typeface="+mn-lt"/>
        <a:ea typeface="Arial" panose="020B0604020202090204" pitchFamily="34" charset="0"/>
        <a:cs typeface="+mn-cs"/>
      </a:defRPr>
    </a:lvl2pPr>
    <a:lvl3pPr marL="914400" algn="l" defTabSz="914400" rtl="0" eaLnBrk="1" latinLnBrk="0" hangingPunct="1">
      <a:defRPr sz="1200" kern="1200">
        <a:solidFill>
          <a:schemeClr val="tx1"/>
        </a:solidFill>
        <a:latin typeface="+mn-lt"/>
        <a:ea typeface="Arial" panose="020B0604020202090204" pitchFamily="34" charset="0"/>
        <a:cs typeface="+mn-cs"/>
      </a:defRPr>
    </a:lvl3pPr>
    <a:lvl4pPr marL="1371600" algn="l" defTabSz="914400" rtl="0" eaLnBrk="1" latinLnBrk="0" hangingPunct="1">
      <a:defRPr sz="1200" kern="1200">
        <a:solidFill>
          <a:schemeClr val="tx1"/>
        </a:solidFill>
        <a:latin typeface="+mn-lt"/>
        <a:ea typeface="Arial" panose="020B0604020202090204" pitchFamily="34" charset="0"/>
        <a:cs typeface="+mn-cs"/>
      </a:defRPr>
    </a:lvl4pPr>
    <a:lvl5pPr marL="1828800" algn="l" defTabSz="914400" rtl="0" eaLnBrk="1" latinLnBrk="0" hangingPunct="1">
      <a:defRPr sz="1200" kern="1200">
        <a:solidFill>
          <a:schemeClr val="tx1"/>
        </a:solidFill>
        <a:latin typeface="+mn-lt"/>
        <a:ea typeface="Arial" panose="020B060402020209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矩形 2"/>
          <p:cNvSpPr/>
          <p:nvPr userDrawn="1"/>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6" name="等腰三角形 5"/>
          <p:cNvSpPr>
            <a:spLocks noChangeAspect="1"/>
          </p:cNvSpPr>
          <p:nvPr userDrawn="1"/>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2000">
        <p14:gallery dir="l"/>
      </p:transition>
    </mc:Choice>
    <mc:Fallback>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000">
        <p15:prstTrans prst="crush"/>
      </p:transition>
    </mc:Choice>
    <mc:Fallback>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userDrawn="1"/>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advClick="0" advTm="1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3.xml"/><Relationship Id="rId2" Type="http://schemas.openxmlformats.org/officeDocument/2006/relationships/slideLayout" Target="../slideLayouts/slideLayout2.xml"/><Relationship Id="rId19" Type="http://schemas.openxmlformats.org/officeDocument/2006/relationships/tags" Target="../tags/tag2.xml"/><Relationship Id="rId18" Type="http://schemas.openxmlformats.org/officeDocument/2006/relationships/tags" Target="../tags/tag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8"/>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9"/>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90204" pitchFamily="34" charset="0"/>
                <a:ea typeface="Arial" panose="020B0604020202090204" pitchFamily="34" charset="0"/>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90204" pitchFamily="34" charset="0"/>
                <a:ea typeface="Arial" panose="020B0604020202090204" pitchFamily="34" charset="0"/>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Arial" panose="020B0604020202090204" pitchFamily="34" charset="0"/>
                <a:ea typeface="Arial" panose="020B0604020202090204" pitchFamily="34" charset="0"/>
              </a:defRPr>
            </a:lvl1pPr>
          </a:lstStyle>
          <a:p>
            <a:fld id="{565CE74E-AB26-4998-AD42-012C4C1AD076}" type="slidenum">
              <a:rPr lang="zh-CN" altLang="en-US" smtClean="0"/>
            </a:fld>
            <a:endParaRPr lang="zh-CN" altLang="en-US"/>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9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Arial" panose="020B060402020209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Arial" panose="020B0604020202090204" pitchFamily="34" charset="0"/>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Arial" panose="020B0604020202090204" pitchFamily="34" charset="0"/>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Arial" panose="020B0604020202090204" pitchFamily="34" charset="0"/>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Arial" panose="020B0604020202090204" pitchFamily="34" charset="0"/>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Arial" panose="020B0604020202090204" pitchFamily="34" charset="0"/>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9" Type="http://schemas.openxmlformats.org/officeDocument/2006/relationships/notesSlide" Target="../notesSlides/notesSlide2.xml"/><Relationship Id="rId18" Type="http://schemas.openxmlformats.org/officeDocument/2006/relationships/slideLayout" Target="../slideLayouts/slideLayout2.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image" Target="../media/image7.pn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31.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40.xml"/><Relationship Id="rId3" Type="http://schemas.openxmlformats.org/officeDocument/2006/relationships/image" Target="../media/image13.png"/><Relationship Id="rId2" Type="http://schemas.openxmlformats.org/officeDocument/2006/relationships/tags" Target="../tags/tag39.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tags" Target="../tags/tag41.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2050097" y="2063951"/>
            <a:ext cx="8091805" cy="3238178"/>
            <a:chOff x="3248" y="3575"/>
            <a:chExt cx="12743" cy="4564"/>
          </a:xfrm>
        </p:grpSpPr>
        <p:sp>
          <p:nvSpPr>
            <p:cNvPr id="25" name="_3"/>
            <p:cNvSpPr/>
            <p:nvPr/>
          </p:nvSpPr>
          <p:spPr>
            <a:xfrm>
              <a:off x="3248" y="3575"/>
              <a:ext cx="12743" cy="872"/>
            </a:xfrm>
            <a:prstGeom prst="rect">
              <a:avLst/>
            </a:prstGeom>
            <a:noFill/>
            <a:effectLst/>
          </p:spPr>
          <p:txBody>
            <a:bodyPr wrap="square">
              <a:spAutoFit/>
            </a:bodyPr>
            <a:lstStyle/>
            <a:p>
              <a:pPr algn="ctr"/>
              <a:endParaRPr lang="en-US" altLang="zh-CN" sz="3000" dirty="0">
                <a:solidFill>
                  <a:srgbClr val="6F6B9D"/>
                </a:solidFill>
                <a:latin typeface="Times New Roman" panose="02020603050405020304" pitchFamily="18" charset="0"/>
                <a:ea typeface="Arial" panose="020B0604020202090204" pitchFamily="34" charset="0"/>
                <a:cs typeface="Times New Roman" panose="02020603050405020304" pitchFamily="18" charset="0"/>
              </a:endParaRPr>
            </a:p>
          </p:txBody>
        </p:sp>
        <p:sp>
          <p:nvSpPr>
            <p:cNvPr id="26" name="TextBox 36"/>
            <p:cNvSpPr txBox="1"/>
            <p:nvPr/>
          </p:nvSpPr>
          <p:spPr>
            <a:xfrm>
              <a:off x="4794" y="4889"/>
              <a:ext cx="9616" cy="2877"/>
            </a:xfrm>
            <a:prstGeom prst="rect">
              <a:avLst/>
            </a:prstGeom>
            <a:noFill/>
          </p:spPr>
          <p:txBody>
            <a:bodyPr wrap="square" rtlCol="0">
              <a:spAutoFit/>
            </a:bodyPr>
            <a:lstStyle/>
            <a:p>
              <a:pPr algn="ctr">
                <a:lnSpc>
                  <a:spcPct val="150000"/>
                </a:lnSpc>
                <a:spcAft>
                  <a:spcPts val="450"/>
                </a:spcAft>
              </a:pPr>
              <a:r>
                <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rPr>
                <a:t>Professor: Mykhaylo Trubskyy</a:t>
              </a:r>
              <a:endPar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endParaRPr>
            </a:p>
            <a:p>
              <a:pPr algn="ctr">
                <a:lnSpc>
                  <a:spcPct val="150000"/>
                </a:lnSpc>
                <a:spcAft>
                  <a:spcPts val="450"/>
                </a:spcAft>
              </a:pPr>
              <a:r>
                <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rPr>
                <a:t>Xiao Bao</a:t>
              </a:r>
              <a:endPar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endParaRPr>
            </a:p>
            <a:p>
              <a:pPr algn="ctr">
                <a:lnSpc>
                  <a:spcPct val="150000"/>
                </a:lnSpc>
                <a:spcAft>
                  <a:spcPts val="450"/>
                </a:spcAft>
              </a:pPr>
              <a:r>
                <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rPr>
                <a:t>Chong fan Bao</a:t>
              </a:r>
              <a:endPar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endParaRPr>
            </a:p>
            <a:p>
              <a:pPr algn="ctr">
                <a:lnSpc>
                  <a:spcPct val="150000"/>
                </a:lnSpc>
                <a:spcAft>
                  <a:spcPts val="450"/>
                </a:spcAft>
              </a:pPr>
              <a:r>
                <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rPr>
                <a:t>Wang Zheng </a:t>
              </a:r>
              <a:endPar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endParaRPr>
            </a:p>
            <a:p>
              <a:pPr algn="ctr">
                <a:lnSpc>
                  <a:spcPct val="150000"/>
                </a:lnSpc>
                <a:spcAft>
                  <a:spcPts val="450"/>
                </a:spcAft>
              </a:pPr>
              <a:r>
                <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rPr>
                <a:t>Haonan Hu</a:t>
              </a:r>
              <a:endPar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endParaRPr>
            </a:p>
            <a:p>
              <a:pPr algn="ctr">
                <a:lnSpc>
                  <a:spcPct val="150000"/>
                </a:lnSpc>
                <a:spcAft>
                  <a:spcPts val="450"/>
                </a:spcAft>
              </a:pPr>
              <a:r>
                <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rPr>
                <a:t>Group 1</a:t>
              </a:r>
              <a:endParaRPr lang="en-US" altLang="zh-CN" sz="1200" dirty="0">
                <a:ln w="0"/>
                <a:solidFill>
                  <a:schemeClr val="tx1">
                    <a:lumMod val="85000"/>
                    <a:lumOff val="15000"/>
                  </a:schemeClr>
                </a:solidFill>
                <a:effectLst/>
                <a:latin typeface="Times New Roman" panose="02020603050405020304" pitchFamily="18" charset="0"/>
                <a:ea typeface="Arial" panose="020B0604020202090204" pitchFamily="34" charset="0"/>
                <a:cs typeface="Times New Roman" panose="02020603050405020304" pitchFamily="18" charset="0"/>
              </a:endParaRPr>
            </a:p>
          </p:txBody>
        </p:sp>
        <p:sp>
          <p:nvSpPr>
            <p:cNvPr id="29" name="矩形 28"/>
            <p:cNvSpPr/>
            <p:nvPr/>
          </p:nvSpPr>
          <p:spPr>
            <a:xfrm>
              <a:off x="8292" y="7708"/>
              <a:ext cx="2621" cy="431"/>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Times New Roman" panose="02020603050405020304" pitchFamily="18" charset="0"/>
                  <a:ea typeface="Arial" panose="020B0604020202090204" pitchFamily="34" charset="0"/>
                  <a:cs typeface="Times New Roman" panose="02020603050405020304" pitchFamily="18" charset="0"/>
                  <a:sym typeface="+mn-ea"/>
                </a:rPr>
                <a:t>Date: 05/17/2021</a:t>
              </a:r>
              <a:endParaRPr lang="zh-CN" altLang="en-US" sz="1200" dirty="0">
                <a:solidFill>
                  <a:schemeClr val="bg1"/>
                </a:solidFill>
                <a:latin typeface="Times New Roman" panose="02020603050405020304" pitchFamily="18" charset="0"/>
                <a:ea typeface="Arial" panose="020B0604020202090204" pitchFamily="34" charset="0"/>
                <a:cs typeface="Times New Roman" panose="02020603050405020304" pitchFamily="18" charset="0"/>
                <a:sym typeface="+mn-ea"/>
              </a:endParaRPr>
            </a:p>
          </p:txBody>
        </p:sp>
      </p:grpSp>
      <p:sp>
        <p:nvSpPr>
          <p:cNvPr id="7" name="TextBox 6"/>
          <p:cNvSpPr txBox="1"/>
          <p:nvPr/>
        </p:nvSpPr>
        <p:spPr>
          <a:xfrm>
            <a:off x="3651932" y="2063951"/>
            <a:ext cx="6094740"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NYC 2015 Street Tree Census </a:t>
            </a:r>
            <a:endParaRPr lang="en-US" sz="3200" dirty="0">
              <a:latin typeface="Times New Roman" panose="02020603050405020304" pitchFamily="18" charset="0"/>
              <a:cs typeface="Times New Roman" panose="02020603050405020304" pitchFamily="18" charset="0"/>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5" name="PA-组合 4"/>
          <p:cNvGrpSpPr/>
          <p:nvPr>
            <p:custDataLst>
              <p:tags r:id="rId2"/>
            </p:custDataLst>
          </p:nvPr>
        </p:nvGrpSpPr>
        <p:grpSpPr>
          <a:xfrm>
            <a:off x="4875530" y="1532255"/>
            <a:ext cx="7375230" cy="3808281"/>
            <a:chOff x="7275" y="2321"/>
            <a:chExt cx="11213" cy="5997"/>
          </a:xfrm>
        </p:grpSpPr>
        <p:cxnSp>
          <p:nvCxnSpPr>
            <p:cNvPr id="20" name="PA-直接连接符 19"/>
            <p:cNvCxnSpPr>
              <a:stCxn id="10" idx="3"/>
            </p:cNvCxnSpPr>
            <p:nvPr>
              <p:custDataLst>
                <p:tags r:id="rId3"/>
              </p:custDataLst>
            </p:nvPr>
          </p:nvCxnSpPr>
          <p:spPr>
            <a:xfrm flipH="1">
              <a:off x="7853" y="2321"/>
              <a:ext cx="0" cy="5780"/>
            </a:xfrm>
            <a:prstGeom prst="line">
              <a:avLst/>
            </a:prstGeom>
            <a:ln w="38100">
              <a:solidFill>
                <a:srgbClr val="6F6B9D"/>
              </a:solidFill>
            </a:ln>
          </p:spPr>
          <p:style>
            <a:lnRef idx="1">
              <a:schemeClr val="accent1"/>
            </a:lnRef>
            <a:fillRef idx="0">
              <a:schemeClr val="accent1"/>
            </a:fillRef>
            <a:effectRef idx="0">
              <a:schemeClr val="accent1"/>
            </a:effectRef>
            <a:fontRef idx="minor">
              <a:schemeClr val="tx1"/>
            </a:fontRef>
          </p:style>
        </p:cxnSp>
        <p:sp>
          <p:nvSpPr>
            <p:cNvPr id="10" name="PA-六边形 9"/>
            <p:cNvSpPr/>
            <p:nvPr>
              <p:custDataLst>
                <p:tags r:id="rId4"/>
              </p:custDataLst>
            </p:nvPr>
          </p:nvSpPr>
          <p:spPr>
            <a:xfrm rot="5400000">
              <a:off x="7274" y="2385"/>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PA-六边形 15"/>
            <p:cNvSpPr/>
            <p:nvPr>
              <p:custDataLst>
                <p:tags r:id="rId5"/>
              </p:custDataLst>
            </p:nvPr>
          </p:nvSpPr>
          <p:spPr>
            <a:xfrm rot="5400000">
              <a:off x="7274" y="3976"/>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PA-六边形 16"/>
            <p:cNvSpPr/>
            <p:nvPr>
              <p:custDataLst>
                <p:tags r:id="rId6"/>
              </p:custDataLst>
            </p:nvPr>
          </p:nvSpPr>
          <p:spPr>
            <a:xfrm rot="5400000">
              <a:off x="7274" y="5588"/>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PA-六边形 17"/>
            <p:cNvSpPr/>
            <p:nvPr>
              <p:custDataLst>
                <p:tags r:id="rId7"/>
              </p:custDataLst>
            </p:nvPr>
          </p:nvSpPr>
          <p:spPr>
            <a:xfrm rot="5400000">
              <a:off x="7274" y="7200"/>
              <a:ext cx="1158" cy="103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7276" y="2461"/>
              <a:ext cx="10654" cy="1016"/>
              <a:chOff x="6629352" y="1790469"/>
              <a:chExt cx="6764781" cy="645172"/>
            </a:xfrm>
          </p:grpSpPr>
          <p:sp>
            <p:nvSpPr>
              <p:cNvPr id="25" name="PA-文本框 24"/>
              <p:cNvSpPr txBox="1"/>
              <p:nvPr>
                <p:custDataLst>
                  <p:tags r:id="rId8"/>
                </p:custDataLst>
              </p:nvPr>
            </p:nvSpPr>
            <p:spPr>
              <a:xfrm>
                <a:off x="7454790" y="1790469"/>
                <a:ext cx="5939343" cy="553096"/>
              </a:xfrm>
              <a:prstGeom prst="rect">
                <a:avLst/>
              </a:prstGeom>
              <a:noFill/>
            </p:spPr>
            <p:txBody>
              <a:bodyPr wrap="square" rtlCol="0">
                <a:spAutoFit/>
                <a:scene3d>
                  <a:camera prst="orthographicFront"/>
                  <a:lightRig rig="threePt" dir="t"/>
                </a:scene3d>
                <a:sp3d contourW="12700"/>
              </a:bodyPr>
              <a:lstStyle/>
              <a:p>
                <a:pPr algn="l"/>
                <a:r>
                  <a:rPr lang="zh-CN" sz="1500" b="1" dirty="0">
                    <a:solidFill>
                      <a:srgbClr val="6F6B9D"/>
                    </a:solidFill>
                    <a:latin typeface="Arial Bold" panose="020B0604020202090204" charset="0"/>
                    <a:ea typeface="Arial" panose="020B0604020202090204" pitchFamily="34" charset="0"/>
                    <a:cs typeface="Arial Bold" panose="020B0604020202090204" charset="0"/>
                    <a:sym typeface="+mn-lt"/>
                  </a:rPr>
                  <a:t>What is the trunk diameter of tree in different situations and conditions</a:t>
                </a:r>
                <a:endParaRPr lang="zh-CN" sz="1500" b="1" dirty="0">
                  <a:solidFill>
                    <a:srgbClr val="6F6B9D"/>
                  </a:solidFill>
                  <a:latin typeface="Arial Bold" panose="020B0604020202090204" charset="0"/>
                  <a:ea typeface="Arial" panose="020B0604020202090204" pitchFamily="34" charset="0"/>
                  <a:cs typeface="Arial Bold" panose="020B0604020202090204" charset="0"/>
                  <a:sym typeface="+mn-lt"/>
                </a:endParaRPr>
              </a:p>
            </p:txBody>
          </p:sp>
          <p:sp>
            <p:nvSpPr>
              <p:cNvPr id="23" name="PA-文本框 22"/>
              <p:cNvSpPr txBox="1"/>
              <p:nvPr>
                <p:custDataLst>
                  <p:tags r:id="rId9"/>
                </p:custDataLst>
              </p:nvPr>
            </p:nvSpPr>
            <p:spPr>
              <a:xfrm>
                <a:off x="6629352" y="1790469"/>
                <a:ext cx="825867" cy="645172"/>
              </a:xfrm>
              <a:prstGeom prst="rect">
                <a:avLst/>
              </a:prstGeom>
              <a:noFill/>
            </p:spPr>
            <p:txBody>
              <a:bodyPr wrap="square" rtlCol="0">
                <a:spAutoFit/>
                <a:scene3d>
                  <a:camera prst="orthographicFront"/>
                  <a:lightRig rig="threePt" dir="t"/>
                </a:scene3d>
                <a:sp3d contourW="12700"/>
              </a:bodyPr>
              <a:lstStyle/>
              <a:p>
                <a:r>
                  <a:rPr lang="en-US" altLang="zh-CN" sz="3600" dirty="0">
                    <a:solidFill>
                      <a:schemeClr val="bg1"/>
                    </a:solidFill>
                    <a:cs typeface="+mn-ea"/>
                    <a:sym typeface="+mn-lt"/>
                  </a:rPr>
                  <a:t>01.</a:t>
                </a:r>
                <a:endParaRPr lang="zh-CN" altLang="en-US" sz="3600" dirty="0">
                  <a:solidFill>
                    <a:schemeClr val="bg1"/>
                  </a:solidFill>
                  <a:cs typeface="+mn-ea"/>
                  <a:sym typeface="+mn-lt"/>
                </a:endParaRPr>
              </a:p>
            </p:txBody>
          </p:sp>
        </p:grpSp>
        <p:grpSp>
          <p:nvGrpSpPr>
            <p:cNvPr id="26" name="组合 25"/>
            <p:cNvGrpSpPr/>
            <p:nvPr/>
          </p:nvGrpSpPr>
          <p:grpSpPr>
            <a:xfrm>
              <a:off x="7328" y="3887"/>
              <a:ext cx="10883" cy="857"/>
              <a:chOff x="6629352" y="2797233"/>
              <a:chExt cx="6914879" cy="544268"/>
            </a:xfrm>
          </p:grpSpPr>
          <p:sp>
            <p:nvSpPr>
              <p:cNvPr id="30" name="PA-文本框 29"/>
              <p:cNvSpPr txBox="1"/>
              <p:nvPr>
                <p:custDataLst>
                  <p:tags r:id="rId10"/>
                </p:custDataLst>
              </p:nvPr>
            </p:nvSpPr>
            <p:spPr>
              <a:xfrm>
                <a:off x="7432477" y="3019513"/>
                <a:ext cx="6111754" cy="321988"/>
              </a:xfrm>
              <a:prstGeom prst="rect">
                <a:avLst/>
              </a:prstGeom>
              <a:noFill/>
            </p:spPr>
            <p:txBody>
              <a:bodyPr wrap="square" rtlCol="0">
                <a:spAutoFit/>
                <a:scene3d>
                  <a:camera prst="orthographicFront"/>
                  <a:lightRig rig="threePt" dir="t"/>
                </a:scene3d>
                <a:sp3d contourW="12700"/>
              </a:bodyPr>
              <a:lstStyle/>
              <a:p>
                <a:pPr algn="l"/>
                <a:r>
                  <a:rPr lang="en-US" altLang="zh-CN" sz="1500" b="1" dirty="0">
                    <a:solidFill>
                      <a:srgbClr val="6F6B9D"/>
                    </a:solidFill>
                    <a:latin typeface="Arial Bold" panose="020B0604020202090204" charset="0"/>
                    <a:ea typeface="Arial" panose="020B0604020202090204" pitchFamily="34" charset="0"/>
                    <a:cs typeface="Arial Bold" panose="020B0604020202090204" charset="0"/>
                    <a:sym typeface="+mn-lt"/>
                  </a:rPr>
                  <a:t>Tree species and the geolocation map of the diameter of tree trunk</a:t>
                </a:r>
                <a:endParaRPr lang="en-US" altLang="zh-CN" sz="1500" b="1" dirty="0">
                  <a:solidFill>
                    <a:srgbClr val="6F6B9D"/>
                  </a:solidFill>
                  <a:latin typeface="Arial Bold" panose="020B0604020202090204" charset="0"/>
                  <a:ea typeface="Arial" panose="020B0604020202090204" pitchFamily="34" charset="0"/>
                  <a:cs typeface="Arial Bold" panose="020B0604020202090204" charset="0"/>
                  <a:sym typeface="+mn-lt"/>
                </a:endParaRPr>
              </a:p>
            </p:txBody>
          </p:sp>
          <p:sp>
            <p:nvSpPr>
              <p:cNvPr id="28" name="PA-文本框 27"/>
              <p:cNvSpPr txBox="1"/>
              <p:nvPr>
                <p:custDataLst>
                  <p:tags r:id="rId11"/>
                </p:custDataLst>
              </p:nvPr>
            </p:nvSpPr>
            <p:spPr>
              <a:xfrm>
                <a:off x="6629352" y="2797233"/>
                <a:ext cx="825867" cy="470737"/>
              </a:xfrm>
              <a:prstGeom prst="rect">
                <a:avLst/>
              </a:prstGeom>
              <a:noFill/>
            </p:spPr>
            <p:txBody>
              <a:bodyPr wrap="square" rtlCol="0">
                <a:spAutoFit/>
                <a:scene3d>
                  <a:camera prst="orthographicFront"/>
                  <a:lightRig rig="threePt" dir="t"/>
                </a:scene3d>
                <a:sp3d contourW="12700"/>
              </a:bodyPr>
              <a:lstStyle/>
              <a:p>
                <a:r>
                  <a:rPr lang="en-US" altLang="zh-CN" sz="3600" dirty="0">
                    <a:solidFill>
                      <a:schemeClr val="bg1"/>
                    </a:solidFill>
                    <a:cs typeface="+mn-ea"/>
                    <a:sym typeface="+mn-lt"/>
                  </a:rPr>
                  <a:t>02.</a:t>
                </a:r>
                <a:endParaRPr lang="zh-CN" altLang="en-US" sz="3600" dirty="0">
                  <a:solidFill>
                    <a:schemeClr val="bg1"/>
                  </a:solidFill>
                  <a:cs typeface="+mn-ea"/>
                  <a:sym typeface="+mn-lt"/>
                </a:endParaRPr>
              </a:p>
            </p:txBody>
          </p:sp>
        </p:grpSp>
        <p:grpSp>
          <p:nvGrpSpPr>
            <p:cNvPr id="31" name="组合 30"/>
            <p:cNvGrpSpPr/>
            <p:nvPr/>
          </p:nvGrpSpPr>
          <p:grpSpPr>
            <a:xfrm>
              <a:off x="7275" y="5613"/>
              <a:ext cx="10318" cy="872"/>
              <a:chOff x="6629352" y="3803997"/>
              <a:chExt cx="6551772" cy="554025"/>
            </a:xfrm>
          </p:grpSpPr>
          <p:sp>
            <p:nvSpPr>
              <p:cNvPr id="35" name="PA-文本框 34"/>
              <p:cNvSpPr txBox="1"/>
              <p:nvPr>
                <p:custDataLst>
                  <p:tags r:id="rId12"/>
                </p:custDataLst>
              </p:nvPr>
            </p:nvSpPr>
            <p:spPr>
              <a:xfrm>
                <a:off x="7488486" y="3954512"/>
                <a:ext cx="5692638" cy="321988"/>
              </a:xfrm>
              <a:prstGeom prst="rect">
                <a:avLst/>
              </a:prstGeom>
              <a:noFill/>
            </p:spPr>
            <p:txBody>
              <a:bodyPr wrap="square" rtlCol="0">
                <a:spAutoFit/>
                <a:scene3d>
                  <a:camera prst="orthographicFront"/>
                  <a:lightRig rig="threePt" dir="t"/>
                </a:scene3d>
                <a:sp3d contourW="12700"/>
              </a:bodyPr>
              <a:lstStyle/>
              <a:p>
                <a:pPr algn="l"/>
                <a:r>
                  <a:rPr lang="zh-CN" sz="1500" b="1" dirty="0">
                    <a:solidFill>
                      <a:srgbClr val="6F6B9D"/>
                    </a:solidFill>
                    <a:latin typeface="Arial Bold" panose="020B0604020202090204" charset="0"/>
                    <a:ea typeface="Arial" panose="020B0604020202090204" pitchFamily="34" charset="0"/>
                    <a:cs typeface="Arial Bold" panose="020B0604020202090204" charset="0"/>
                    <a:sym typeface="+mn-lt"/>
                  </a:rPr>
                  <a:t>How different problems influence the average diameter </a:t>
                </a:r>
                <a:r>
                  <a:rPr lang="en-US" altLang="zh-CN" sz="1500" b="1" dirty="0">
                    <a:solidFill>
                      <a:srgbClr val="6F6B9D"/>
                    </a:solidFill>
                    <a:latin typeface="Arial Bold" panose="020B0604020202090204" charset="0"/>
                    <a:ea typeface="Arial" panose="020B0604020202090204" pitchFamily="34" charset="0"/>
                    <a:cs typeface="Arial Bold" panose="020B0604020202090204" charset="0"/>
                    <a:sym typeface="+mn-lt"/>
                  </a:rPr>
                  <a:t>of tree</a:t>
                </a:r>
                <a:endParaRPr lang="zh-CN" sz="1500" b="1" dirty="0">
                  <a:solidFill>
                    <a:srgbClr val="6F6B9D"/>
                  </a:solidFill>
                  <a:latin typeface="Arial Bold" panose="020B0604020202090204" charset="0"/>
                  <a:ea typeface="Arial" panose="020B0604020202090204" pitchFamily="34" charset="0"/>
                  <a:cs typeface="Arial Bold" panose="020B0604020202090204" charset="0"/>
                  <a:sym typeface="+mn-lt"/>
                </a:endParaRPr>
              </a:p>
            </p:txBody>
          </p:sp>
          <p:sp>
            <p:nvSpPr>
              <p:cNvPr id="33" name="PA-文本框 32"/>
              <p:cNvSpPr txBox="1"/>
              <p:nvPr>
                <p:custDataLst>
                  <p:tags r:id="rId13"/>
                </p:custDataLst>
              </p:nvPr>
            </p:nvSpPr>
            <p:spPr>
              <a:xfrm>
                <a:off x="6629352" y="3803997"/>
                <a:ext cx="825867" cy="554025"/>
              </a:xfrm>
              <a:prstGeom prst="rect">
                <a:avLst/>
              </a:prstGeom>
              <a:noFill/>
            </p:spPr>
            <p:txBody>
              <a:bodyPr wrap="square" rtlCol="0">
                <a:spAutoFit/>
                <a:scene3d>
                  <a:camera prst="orthographicFront"/>
                  <a:lightRig rig="threePt" dir="t"/>
                </a:scene3d>
                <a:sp3d contourW="12700"/>
              </a:bodyPr>
              <a:lstStyle/>
              <a:p>
                <a:r>
                  <a:rPr lang="en-US" altLang="zh-CN" sz="3600" dirty="0">
                    <a:solidFill>
                      <a:schemeClr val="bg1"/>
                    </a:solidFill>
                    <a:cs typeface="+mn-ea"/>
                    <a:sym typeface="+mn-lt"/>
                  </a:rPr>
                  <a:t>03.</a:t>
                </a:r>
                <a:endParaRPr lang="zh-CN" altLang="en-US" sz="3600" dirty="0">
                  <a:solidFill>
                    <a:schemeClr val="bg1"/>
                  </a:solidFill>
                  <a:cs typeface="+mn-ea"/>
                  <a:sym typeface="+mn-lt"/>
                </a:endParaRPr>
              </a:p>
            </p:txBody>
          </p:sp>
        </p:grpSp>
        <p:grpSp>
          <p:nvGrpSpPr>
            <p:cNvPr id="36" name="组合 35"/>
            <p:cNvGrpSpPr/>
            <p:nvPr/>
          </p:nvGrpSpPr>
          <p:grpSpPr>
            <a:xfrm>
              <a:off x="7290" y="7192"/>
              <a:ext cx="11198" cy="1126"/>
              <a:chOff x="6629352" y="4810762"/>
              <a:chExt cx="7103260" cy="715106"/>
            </a:xfrm>
          </p:grpSpPr>
          <p:sp>
            <p:nvSpPr>
              <p:cNvPr id="40" name="PA-文本框 39"/>
              <p:cNvSpPr txBox="1"/>
              <p:nvPr>
                <p:custDataLst>
                  <p:tags r:id="rId14"/>
                </p:custDataLst>
              </p:nvPr>
            </p:nvSpPr>
            <p:spPr>
              <a:xfrm>
                <a:off x="7456708" y="4972709"/>
                <a:ext cx="6275904" cy="553159"/>
              </a:xfrm>
              <a:prstGeom prst="rect">
                <a:avLst/>
              </a:prstGeom>
              <a:noFill/>
            </p:spPr>
            <p:txBody>
              <a:bodyPr wrap="square" rtlCol="0">
                <a:spAutoFit/>
                <a:scene3d>
                  <a:camera prst="orthographicFront"/>
                  <a:lightRig rig="threePt" dir="t"/>
                </a:scene3d>
                <a:sp3d contourW="12700"/>
              </a:bodyPr>
              <a:lstStyle/>
              <a:p>
                <a:pPr algn="l"/>
                <a:r>
                  <a:rPr lang="en-US" altLang="zh-CN" sz="1500" b="1" dirty="0">
                    <a:solidFill>
                      <a:srgbClr val="6F6B9D"/>
                    </a:solidFill>
                    <a:latin typeface="Arial Bold" panose="020B0604020202090204" charset="0"/>
                    <a:ea typeface="Arial" panose="020B0604020202090204" pitchFamily="34" charset="0"/>
                    <a:cs typeface="Arial Bold" panose="020B0604020202090204" charset="0"/>
                    <a:sym typeface="+mn-lt"/>
                  </a:rPr>
                  <a:t>The status and health of tree under gaurd and sidewalk damage by trees</a:t>
                </a:r>
                <a:endParaRPr lang="en-US" altLang="zh-CN" sz="1500" b="1" dirty="0">
                  <a:solidFill>
                    <a:srgbClr val="6F6B9D"/>
                  </a:solidFill>
                  <a:latin typeface="Arial Bold" panose="020B0604020202090204" charset="0"/>
                  <a:ea typeface="Arial" panose="020B0604020202090204" pitchFamily="34" charset="0"/>
                  <a:cs typeface="Arial Bold" panose="020B0604020202090204" charset="0"/>
                  <a:sym typeface="+mn-lt"/>
                </a:endParaRPr>
              </a:p>
            </p:txBody>
          </p:sp>
          <p:sp>
            <p:nvSpPr>
              <p:cNvPr id="38" name="PA-文本框 37"/>
              <p:cNvSpPr txBox="1"/>
              <p:nvPr>
                <p:custDataLst>
                  <p:tags r:id="rId15"/>
                </p:custDataLst>
              </p:nvPr>
            </p:nvSpPr>
            <p:spPr>
              <a:xfrm>
                <a:off x="6629352" y="4810762"/>
                <a:ext cx="825867" cy="645246"/>
              </a:xfrm>
              <a:prstGeom prst="rect">
                <a:avLst/>
              </a:prstGeom>
              <a:noFill/>
            </p:spPr>
            <p:txBody>
              <a:bodyPr wrap="square" rtlCol="0">
                <a:spAutoFit/>
                <a:scene3d>
                  <a:camera prst="orthographicFront"/>
                  <a:lightRig rig="threePt" dir="t"/>
                </a:scene3d>
                <a:sp3d contourW="12700"/>
              </a:bodyPr>
              <a:lstStyle/>
              <a:p>
                <a:r>
                  <a:rPr lang="en-US" altLang="zh-CN" sz="3600" dirty="0">
                    <a:solidFill>
                      <a:schemeClr val="bg1"/>
                    </a:solidFill>
                    <a:cs typeface="+mn-ea"/>
                    <a:sym typeface="+mn-lt"/>
                  </a:rPr>
                  <a:t>04.</a:t>
                </a:r>
                <a:endParaRPr lang="zh-CN" altLang="en-US" sz="3600" dirty="0">
                  <a:solidFill>
                    <a:schemeClr val="bg1"/>
                  </a:solidFill>
                  <a:cs typeface="+mn-ea"/>
                  <a:sym typeface="+mn-lt"/>
                </a:endParaRPr>
              </a:p>
            </p:txBody>
          </p:sp>
        </p:grpSp>
      </p:grpSp>
      <p:sp>
        <p:nvSpPr>
          <p:cNvPr id="6" name="PA-_3"/>
          <p:cNvSpPr/>
          <p:nvPr>
            <p:custDataLst>
              <p:tags r:id="rId16"/>
            </p:custDataLst>
          </p:nvPr>
        </p:nvSpPr>
        <p:spPr>
          <a:xfrm>
            <a:off x="1013143" y="2682558"/>
            <a:ext cx="3550920" cy="1445260"/>
          </a:xfrm>
          <a:prstGeom prst="rect">
            <a:avLst/>
          </a:prstGeom>
          <a:noFill/>
          <a:effectLst/>
        </p:spPr>
        <p:txBody>
          <a:bodyPr wrap="square">
            <a:spAutoFit/>
          </a:bodyPr>
          <a:lstStyle/>
          <a:p>
            <a:pPr algn="ctr"/>
            <a:r>
              <a:rPr lang="en-US" altLang="zh-CN" sz="4400" b="1" dirty="0">
                <a:solidFill>
                  <a:srgbClr val="6F6B9D"/>
                </a:solidFill>
                <a:latin typeface="Arial" panose="020B0604020202090204" pitchFamily="34" charset="0"/>
                <a:ea typeface="Arial" panose="020B0604020202090204" pitchFamily="34" charset="0"/>
                <a:cs typeface="Arial" panose="020B0604020202090204" pitchFamily="34" charset="0"/>
              </a:rPr>
              <a:t>Business</a:t>
            </a:r>
            <a:endParaRPr lang="en-US" altLang="zh-CN" sz="4400" b="1" dirty="0">
              <a:solidFill>
                <a:srgbClr val="6F6B9D"/>
              </a:solidFill>
              <a:latin typeface="Arial" panose="020B0604020202090204" pitchFamily="34" charset="0"/>
              <a:ea typeface="Arial" panose="020B0604020202090204" pitchFamily="34" charset="0"/>
              <a:cs typeface="Arial" panose="020B0604020202090204" pitchFamily="34" charset="0"/>
            </a:endParaRPr>
          </a:p>
          <a:p>
            <a:pPr algn="ctr"/>
            <a:r>
              <a:rPr lang="en-US" altLang="zh-CN" sz="4400" b="1" dirty="0">
                <a:solidFill>
                  <a:srgbClr val="6F6B9D"/>
                </a:solidFill>
                <a:latin typeface="Arial" panose="020B0604020202090204" pitchFamily="34" charset="0"/>
                <a:ea typeface="Arial" panose="020B0604020202090204" pitchFamily="34" charset="0"/>
                <a:cs typeface="Arial" panose="020B0604020202090204" pitchFamily="34" charset="0"/>
              </a:rPr>
              <a:t>Question</a:t>
            </a:r>
            <a:endParaRPr lang="en-US" altLang="zh-CN" sz="4400" b="1" dirty="0">
              <a:solidFill>
                <a:srgbClr val="6F6B9D"/>
              </a:solidFill>
              <a:latin typeface="Arial" panose="020B0604020202090204" pitchFamily="34" charset="0"/>
              <a:ea typeface="Arial" panose="020B0604020202090204" pitchFamily="34" charset="0"/>
              <a:cs typeface="Arial" panose="020B0604020202090204" pitchFamily="34" charset="0"/>
            </a:endParaRPr>
          </a:p>
        </p:txBody>
      </p:sp>
    </p:spTree>
    <p:custDataLst>
      <p:tags r:id="rId1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PA-文本框 2"/>
          <p:cNvSpPr txBox="1"/>
          <p:nvPr>
            <p:custDataLst>
              <p:tags r:id="rId3"/>
            </p:custDataLst>
          </p:nvPr>
        </p:nvSpPr>
        <p:spPr>
          <a:xfrm>
            <a:off x="834390" y="586740"/>
            <a:ext cx="6054725" cy="583565"/>
          </a:xfrm>
          <a:prstGeom prst="rect">
            <a:avLst/>
          </a:prstGeom>
          <a:noFill/>
        </p:spPr>
        <p:txBody>
          <a:bodyPr wrap="square" rtlCol="0">
            <a:spAutoFit/>
            <a:scene3d>
              <a:camera prst="orthographicFront"/>
              <a:lightRig rig="threePt" dir="t"/>
            </a:scene3d>
            <a:sp3d contourW="12700"/>
          </a:bodyPr>
          <a:lstStyle/>
          <a:p>
            <a:pPr algn="l"/>
            <a:r>
              <a:rPr lang="en-US" altLang="zh-CN" sz="1600" b="1" dirty="0">
                <a:solidFill>
                  <a:schemeClr val="tx1">
                    <a:lumMod val="85000"/>
                    <a:lumOff val="15000"/>
                  </a:schemeClr>
                </a:solidFill>
                <a:cs typeface="+mn-ea"/>
                <a:sym typeface="+mn-lt"/>
              </a:rPr>
              <a:t>What is the trunk diameter of tree in different situations and conditions?</a:t>
            </a:r>
            <a:endParaRPr lang="en-US" altLang="zh-CN" sz="1600" b="1" dirty="0">
              <a:solidFill>
                <a:schemeClr val="tx1">
                  <a:lumMod val="85000"/>
                  <a:lumOff val="15000"/>
                </a:schemeClr>
              </a:solidFill>
              <a:cs typeface="+mn-ea"/>
              <a:sym typeface="+mn-lt"/>
            </a:endParaRPr>
          </a:p>
        </p:txBody>
      </p:sp>
      <p:sp>
        <p:nvSpPr>
          <p:cNvPr id="33" name="PA-矩形 32"/>
          <p:cNvSpPr/>
          <p:nvPr>
            <p:custDataLst>
              <p:tags r:id="rId4"/>
            </p:custDataLst>
          </p:nvPr>
        </p:nvSpPr>
        <p:spPr>
          <a:xfrm>
            <a:off x="834390" y="1474470"/>
            <a:ext cx="6009005" cy="698717"/>
          </a:xfrm>
          <a:prstGeom prst="rect">
            <a:avLst/>
          </a:prstGeom>
        </p:spPr>
        <p:txBody>
          <a:bodyPr wrap="square">
            <a:spAutoFit/>
            <a:scene3d>
              <a:camera prst="orthographicFront"/>
              <a:lightRig rig="threePt" dir="t"/>
            </a:scene3d>
            <a:sp3d contourW="12700"/>
          </a:bodyPr>
          <a:lstStyle/>
          <a:p>
            <a:pPr algn="just">
              <a:lnSpc>
                <a:spcPct val="150000"/>
              </a:lnSpc>
              <a:spcBef>
                <a:spcPct val="0"/>
              </a:spcBef>
              <a:buNone/>
            </a:pPr>
            <a:r>
              <a:rPr lang="en-US" altLang="zh-CN" sz="1400" dirty="0">
                <a:solidFill>
                  <a:schemeClr val="tx1">
                    <a:lumMod val="65000"/>
                    <a:lumOff val="35000"/>
                  </a:schemeClr>
                </a:solidFill>
                <a:latin typeface="Times New Roman" panose="02020603050405020304" pitchFamily="18" charset="0"/>
                <a:cs typeface="Times New Roman" panose="02020603050405020304" pitchFamily="18" charset="0"/>
                <a:sym typeface="+mn-lt"/>
              </a:rPr>
              <a:t>1. T</a:t>
            </a:r>
            <a:r>
              <a:rPr lang="zh-CN" altLang="en-US" sz="1400" dirty="0">
                <a:solidFill>
                  <a:schemeClr val="tx1">
                    <a:lumMod val="65000"/>
                    <a:lumOff val="35000"/>
                  </a:schemeClr>
                </a:solidFill>
                <a:latin typeface="Times New Roman" panose="02020603050405020304" pitchFamily="18" charset="0"/>
                <a:cs typeface="Times New Roman" panose="02020603050405020304" pitchFamily="18" charset="0"/>
                <a:sym typeface="+mn-lt"/>
              </a:rPr>
              <a:t>he tree with a larger diameter has a better health situation than the tree with a smaller diameter</a:t>
            </a:r>
            <a:r>
              <a:rPr lang="en-US" altLang="zh-CN" sz="1400" dirty="0">
                <a:solidFill>
                  <a:schemeClr val="tx1">
                    <a:lumMod val="65000"/>
                    <a:lumOff val="35000"/>
                  </a:schemeClr>
                </a:solidFill>
                <a:latin typeface="Times New Roman" panose="02020603050405020304" pitchFamily="18" charset="0"/>
                <a:cs typeface="Times New Roman" panose="02020603050405020304" pitchFamily="18" charset="0"/>
                <a:sym typeface="+mn-lt"/>
              </a:rPr>
              <a:t>.</a:t>
            </a:r>
            <a:endParaRPr lang="zh-CN" altLang="en-US" sz="1400" dirty="0">
              <a:solidFill>
                <a:schemeClr val="tx1">
                  <a:lumMod val="65000"/>
                  <a:lumOff val="35000"/>
                </a:schemeClr>
              </a:solidFill>
              <a:latin typeface="Times New Roman" panose="02020603050405020304" pitchFamily="18" charset="0"/>
              <a:cs typeface="Times New Roman" panose="02020603050405020304" pitchFamily="18" charset="0"/>
              <a:sym typeface="+mn-lt"/>
            </a:endParaRPr>
          </a:p>
        </p:txBody>
      </p:sp>
      <p:pic>
        <p:nvPicPr>
          <p:cNvPr id="2" name="Content Placeholder 1" descr="Chart, bar chart&#10;&#10;Description automatically generated"/>
          <p:cNvPicPr>
            <a:picLocks noGrp="1" noChangeAspect="1"/>
          </p:cNvPicPr>
          <p:nvPr>
            <p:ph sz="quarter" idx="13"/>
          </p:nvPr>
        </p:nvPicPr>
        <p:blipFill>
          <a:blip r:embed="rId5"/>
          <a:stretch>
            <a:fillRect/>
          </a:stretch>
        </p:blipFill>
        <p:spPr>
          <a:xfrm>
            <a:off x="7023953" y="666433"/>
            <a:ext cx="3215815" cy="5551601"/>
          </a:xfrm>
          <a:prstGeom prst="rect">
            <a:avLst/>
          </a:prstGeom>
        </p:spPr>
      </p:pic>
      <p:sp>
        <p:nvSpPr>
          <p:cNvPr id="3" name="PA-矩形 32"/>
          <p:cNvSpPr/>
          <p:nvPr>
            <p:custDataLst>
              <p:tags r:id="rId6"/>
            </p:custDataLst>
          </p:nvPr>
        </p:nvSpPr>
        <p:spPr>
          <a:xfrm>
            <a:off x="857250" y="2509520"/>
            <a:ext cx="6009005" cy="414020"/>
          </a:xfrm>
          <a:prstGeom prst="rect">
            <a:avLst/>
          </a:prstGeom>
        </p:spPr>
        <p:txBody>
          <a:bodyPr wrap="square">
            <a:spAutoFit/>
            <a:scene3d>
              <a:camera prst="orthographicFront"/>
              <a:lightRig rig="threePt" dir="t"/>
            </a:scene3d>
            <a:sp3d contourW="12700"/>
          </a:bodyPr>
          <a:lstStyle/>
          <a:p>
            <a:pPr algn="just">
              <a:lnSpc>
                <a:spcPct val="150000"/>
              </a:lnSpc>
              <a:buNone/>
            </a:pPr>
            <a:r>
              <a:rPr lang="zh-CN" altLang="en-US" sz="1400" dirty="0">
                <a:solidFill>
                  <a:schemeClr val="tx1">
                    <a:lumMod val="65000"/>
                    <a:lumOff val="35000"/>
                  </a:schemeClr>
                </a:solidFill>
                <a:latin typeface="Times New Roman" panose="02020603050405020304" pitchFamily="18" charset="0"/>
                <a:cs typeface="Times New Roman" panose="02020603050405020304" pitchFamily="18" charset="0"/>
                <a:sym typeface="+mn-lt"/>
              </a:rPr>
              <a:t>2. The alive tree's diameter is significantly larger than the dead tree's diameter.</a:t>
            </a:r>
            <a:endParaRPr lang="zh-CN" altLang="en-US" sz="1400" dirty="0">
              <a:solidFill>
                <a:schemeClr val="tx1">
                  <a:lumMod val="65000"/>
                  <a:lumOff val="35000"/>
                </a:schemeClr>
              </a:solidFill>
              <a:latin typeface="Times New Roman" panose="02020603050405020304" pitchFamily="18" charset="0"/>
              <a:cs typeface="Times New Roman" panose="02020603050405020304" pitchFamily="18" charset="0"/>
              <a:sym typeface="+mn-lt"/>
            </a:endParaRPr>
          </a:p>
        </p:txBody>
      </p:sp>
      <p:sp>
        <p:nvSpPr>
          <p:cNvPr id="9" name="PA-矩形 32"/>
          <p:cNvSpPr/>
          <p:nvPr>
            <p:custDataLst>
              <p:tags r:id="rId7"/>
            </p:custDataLst>
          </p:nvPr>
        </p:nvSpPr>
        <p:spPr>
          <a:xfrm>
            <a:off x="834390" y="3253105"/>
            <a:ext cx="6009005" cy="2030095"/>
          </a:xfrm>
          <a:prstGeom prst="rect">
            <a:avLst/>
          </a:prstGeom>
        </p:spPr>
        <p:txBody>
          <a:bodyPr wrap="square">
            <a:spAutoFit/>
            <a:scene3d>
              <a:camera prst="orthographicFront"/>
              <a:lightRig rig="threePt" dir="t"/>
            </a:scene3d>
            <a:sp3d contourW="12700"/>
          </a:bodyPr>
          <a:lstStyle/>
          <a:p>
            <a:pPr algn="just">
              <a:lnSpc>
                <a:spcPct val="150000"/>
              </a:lnSpc>
              <a:spcBef>
                <a:spcPct val="0"/>
              </a:spcBef>
              <a:buNone/>
            </a:pPr>
            <a:r>
              <a:rPr lang="en-US" sz="1400" b="1" dirty="0">
                <a:solidFill>
                  <a:schemeClr val="tx1">
                    <a:lumMod val="65000"/>
                    <a:lumOff val="35000"/>
                  </a:schemeClr>
                </a:solidFill>
                <a:latin typeface="Times New Roman Regular" panose="02020603050405020304" charset="0"/>
                <a:cs typeface="Times New Roman Regular" panose="02020603050405020304" charset="0"/>
                <a:sym typeface="+mn-lt"/>
              </a:rPr>
              <a:t>Inference:</a:t>
            </a:r>
            <a:r>
              <a:rPr lang="en-US" sz="1400" dirty="0">
                <a:solidFill>
                  <a:schemeClr val="tx1">
                    <a:lumMod val="65000"/>
                    <a:lumOff val="35000"/>
                  </a:schemeClr>
                </a:solidFill>
                <a:latin typeface="Times New Roman Regular" panose="02020603050405020304" charset="0"/>
                <a:cs typeface="Times New Roman Regular" panose="02020603050405020304" charset="0"/>
                <a:sym typeface="+mn-lt"/>
              </a:rPr>
              <a:t> </a:t>
            </a:r>
            <a:r>
              <a:rPr lang="zh-CN" altLang="en-US" sz="1400" dirty="0">
                <a:solidFill>
                  <a:schemeClr val="tx1">
                    <a:lumMod val="65000"/>
                    <a:lumOff val="35000"/>
                  </a:schemeClr>
                </a:solidFill>
                <a:latin typeface="Times New Roman Regular" panose="02020603050405020304" charset="0"/>
                <a:cs typeface="Times New Roman Regular" panose="02020603050405020304" charset="0"/>
                <a:sym typeface="+mn-lt"/>
              </a:rPr>
              <a:t>A larger trunk diameter in a tree means a better health situation and higher survival rate than a tree with smaller trunk diameter.</a:t>
            </a:r>
            <a:endParaRPr lang="zh-CN" altLang="en-US" sz="1400" dirty="0">
              <a:solidFill>
                <a:schemeClr val="tx1">
                  <a:lumMod val="65000"/>
                  <a:lumOff val="35000"/>
                </a:schemeClr>
              </a:solidFill>
              <a:latin typeface="Times New Roman Regular" panose="02020603050405020304" charset="0"/>
              <a:cs typeface="Times New Roman Regular" panose="02020603050405020304" charset="0"/>
              <a:sym typeface="+mn-lt"/>
            </a:endParaRPr>
          </a:p>
          <a:p>
            <a:pPr algn="just">
              <a:lnSpc>
                <a:spcPct val="150000"/>
              </a:lnSpc>
              <a:spcBef>
                <a:spcPct val="0"/>
              </a:spcBef>
              <a:buNone/>
            </a:pPr>
            <a:endParaRPr lang="zh-CN" altLang="en-US" sz="1400" dirty="0">
              <a:solidFill>
                <a:schemeClr val="tx1">
                  <a:lumMod val="65000"/>
                  <a:lumOff val="35000"/>
                </a:schemeClr>
              </a:solidFill>
              <a:latin typeface="Times New Roman Regular" panose="02020603050405020304" charset="0"/>
              <a:cs typeface="Times New Roman Regular" panose="02020603050405020304" charset="0"/>
              <a:sym typeface="+mn-lt"/>
            </a:endParaRPr>
          </a:p>
          <a:p>
            <a:pPr algn="just">
              <a:lnSpc>
                <a:spcPct val="150000"/>
              </a:lnSpc>
              <a:spcBef>
                <a:spcPct val="0"/>
              </a:spcBef>
            </a:pPr>
            <a:r>
              <a:rPr sz="1400" b="1" dirty="0">
                <a:solidFill>
                  <a:schemeClr val="tx1">
                    <a:lumMod val="65000"/>
                    <a:lumOff val="35000"/>
                  </a:schemeClr>
                </a:solidFill>
                <a:latin typeface="Times New Roman Regular" panose="02020603050405020304" charset="0"/>
                <a:cs typeface="Times New Roman Regular" panose="02020603050405020304" charset="0"/>
                <a:sym typeface="+mn-ea"/>
              </a:rPr>
              <a:t>Suggestion: </a:t>
            </a:r>
            <a:r>
              <a:rPr sz="1400" dirty="0">
                <a:solidFill>
                  <a:schemeClr val="tx1">
                    <a:lumMod val="65000"/>
                    <a:lumOff val="35000"/>
                  </a:schemeClr>
                </a:solidFill>
                <a:latin typeface="Times New Roman Regular" panose="02020603050405020304" charset="0"/>
                <a:cs typeface="Times New Roman Regular" panose="02020603050405020304" charset="0"/>
                <a:sym typeface="+mn-ea"/>
              </a:rPr>
              <a:t>To increase the tree's survival rate and its healthy condition, we can focus on finding ways to increases the trunk diameter. </a:t>
            </a:r>
            <a:endParaRPr lang="en-US" sz="1400" dirty="0">
              <a:latin typeface="Times New Roman" panose="02020603050405020304" pitchFamily="18" charset="0"/>
              <a:cs typeface="Times New Roman" panose="02020603050405020304" pitchFamily="18" charset="0"/>
              <a:sym typeface="+mn-ea"/>
            </a:endParaRPr>
          </a:p>
          <a:p>
            <a:pPr algn="just">
              <a:lnSpc>
                <a:spcPct val="150000"/>
              </a:lnSpc>
              <a:spcBef>
                <a:spcPct val="0"/>
              </a:spcBef>
              <a:buNone/>
            </a:pPr>
            <a:endParaRPr sz="1400" dirty="0">
              <a:solidFill>
                <a:schemeClr val="tx1">
                  <a:lumMod val="65000"/>
                  <a:lumOff val="35000"/>
                </a:schemeClr>
              </a:solidFill>
              <a:latin typeface="Times New Roman" panose="02020603050405020304" pitchFamily="18" charset="0"/>
              <a:cs typeface="Times New Roman" panose="02020603050405020304" pitchFamily="18" charset="0"/>
              <a:sym typeface="+mn-lt"/>
            </a:endParaRPr>
          </a:p>
        </p:txBody>
      </p:sp>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PA-文本框 2"/>
          <p:cNvSpPr txBox="1"/>
          <p:nvPr>
            <p:custDataLst>
              <p:tags r:id="rId3"/>
            </p:custDataLst>
          </p:nvPr>
        </p:nvSpPr>
        <p:spPr>
          <a:xfrm>
            <a:off x="834208" y="666433"/>
            <a:ext cx="6183630" cy="337185"/>
          </a:xfrm>
          <a:prstGeom prst="rect">
            <a:avLst/>
          </a:prstGeom>
          <a:noFill/>
        </p:spPr>
        <p:txBody>
          <a:bodyPr wrap="none" rtlCol="0">
            <a:spAutoFit/>
            <a:scene3d>
              <a:camera prst="orthographicFront"/>
              <a:lightRig rig="threePt" dir="t"/>
            </a:scene3d>
            <a:sp3d contourW="12700"/>
          </a:bodyPr>
          <a:lstStyle/>
          <a:p>
            <a:pPr algn="l"/>
            <a:r>
              <a:rPr lang="en-US" altLang="zh-CN" sz="1600" dirty="0">
                <a:solidFill>
                  <a:schemeClr val="tx1"/>
                </a:solidFill>
                <a:latin typeface="Arial" panose="020B0604020202090204" pitchFamily="34" charset="0"/>
                <a:ea typeface="Arial" panose="020B0604020202090204" pitchFamily="34" charset="0"/>
                <a:cs typeface="+mn-ea"/>
                <a:sym typeface="+mn-lt"/>
              </a:rPr>
              <a:t>Tree species and the geolocation map of the diameter of tree trunk</a:t>
            </a:r>
            <a:endParaRPr lang="en-US" altLang="zh-CN" sz="1600" b="1" dirty="0">
              <a:solidFill>
                <a:schemeClr val="tx1"/>
              </a:solidFill>
              <a:latin typeface="Arial" panose="020B0604020202090204" pitchFamily="34" charset="0"/>
              <a:ea typeface="Arial" panose="020B0604020202090204" pitchFamily="34" charset="0"/>
              <a:cs typeface="+mn-ea"/>
              <a:sym typeface="+mn-lt"/>
            </a:endParaRPr>
          </a:p>
        </p:txBody>
      </p:sp>
      <p:sp>
        <p:nvSpPr>
          <p:cNvPr id="11" name="PA-文本框 10"/>
          <p:cNvSpPr txBox="1"/>
          <p:nvPr>
            <p:custDataLst>
              <p:tags r:id="rId4"/>
            </p:custDataLst>
          </p:nvPr>
        </p:nvSpPr>
        <p:spPr>
          <a:xfrm>
            <a:off x="170815" y="5089525"/>
            <a:ext cx="5846445" cy="1383665"/>
          </a:xfrm>
          <a:prstGeom prst="rect">
            <a:avLst/>
          </a:prstGeom>
          <a:noFill/>
        </p:spPr>
        <p:txBody>
          <a:bodyPr wrap="square" rtlCol="0">
            <a:spAutoFit/>
          </a:bodyPr>
          <a:lstStyle/>
          <a:p>
            <a:pPr>
              <a:lnSpc>
                <a:spcPct val="150000"/>
              </a:lnSpc>
            </a:pPr>
            <a:r>
              <a:rPr lang="en-US" sz="1400" dirty="0">
                <a:latin typeface="Times New Roman Regular" panose="02020603050405020304" charset="0"/>
                <a:cs typeface="Times New Roman Regular" panose="02020603050405020304" charset="0"/>
                <a:sym typeface="+mn-ea"/>
              </a:rPr>
              <a:t>1. The three tree species with the largest tree trunk diameter are London Planetree, Silver Maple, Eastern Cottonwood, etc.</a:t>
            </a:r>
            <a:endParaRPr lang="en-US" sz="1400" dirty="0">
              <a:latin typeface="Times New Roman Regular" panose="02020603050405020304" charset="0"/>
              <a:cs typeface="Times New Roman Regular" panose="02020603050405020304" charset="0"/>
              <a:sym typeface="+mn-ea"/>
            </a:endParaRPr>
          </a:p>
          <a:p>
            <a:pPr>
              <a:lnSpc>
                <a:spcPct val="150000"/>
              </a:lnSpc>
            </a:pPr>
            <a:r>
              <a:rPr lang="en-US" sz="1400" dirty="0">
                <a:latin typeface="Times New Roman Regular" panose="02020603050405020304" charset="0"/>
                <a:cs typeface="Times New Roman Regular" panose="02020603050405020304" charset="0"/>
                <a:sym typeface="+mn-ea"/>
              </a:rPr>
              <a:t>2. In the areas where the zip code is 11040, 11223, 11234, and 11364, the tree trunk diameter is the largest. </a:t>
            </a:r>
            <a:endParaRPr sz="1400" dirty="0">
              <a:latin typeface="Times New Roman Regular" panose="02020603050405020304" charset="0"/>
              <a:cs typeface="Times New Roman Regular" panose="02020603050405020304" charset="0"/>
              <a:sym typeface="+mn-ea"/>
            </a:endParaRPr>
          </a:p>
        </p:txBody>
      </p:sp>
      <p:sp>
        <p:nvSpPr>
          <p:cNvPr id="17" name="PA-文本框 10"/>
          <p:cNvSpPr txBox="1"/>
          <p:nvPr>
            <p:custDataLst>
              <p:tags r:id="rId5"/>
            </p:custDataLst>
          </p:nvPr>
        </p:nvSpPr>
        <p:spPr>
          <a:xfrm>
            <a:off x="6095365" y="5089525"/>
            <a:ext cx="5829935" cy="737235"/>
          </a:xfrm>
          <a:prstGeom prst="rect">
            <a:avLst/>
          </a:prstGeom>
          <a:noFill/>
        </p:spPr>
        <p:txBody>
          <a:bodyPr wrap="square" rtlCol="0">
            <a:spAutoFit/>
          </a:bodyPr>
          <a:lstStyle/>
          <a:p>
            <a:pPr algn="l">
              <a:lnSpc>
                <a:spcPct val="150000"/>
              </a:lnSpc>
              <a:buNone/>
            </a:pPr>
            <a:r>
              <a:rPr lang="en-US" sz="1400" b="1" dirty="0">
                <a:latin typeface="Times New Roman Bold" panose="02020603050405020304" charset="0"/>
                <a:cs typeface="Times New Roman Bold" panose="02020603050405020304" charset="0"/>
                <a:sym typeface="+mn-ea"/>
              </a:rPr>
              <a:t>Suggestion:</a:t>
            </a:r>
            <a:r>
              <a:rPr lang="en-US" sz="1400" b="1" dirty="0">
                <a:latin typeface="Times New Roman Regular" panose="02020603050405020304" charset="0"/>
                <a:cs typeface="Times New Roman Regular" panose="02020603050405020304" charset="0"/>
                <a:sym typeface="+mn-ea"/>
              </a:rPr>
              <a:t> I</a:t>
            </a:r>
            <a:r>
              <a:rPr lang="en-US" sz="1400" dirty="0">
                <a:latin typeface="Times New Roman Regular" panose="02020603050405020304" charset="0"/>
                <a:cs typeface="Times New Roman Regular" panose="02020603050405020304" charset="0"/>
                <a:sym typeface="+mn-ea"/>
              </a:rPr>
              <a:t>f you want to transplant trees, you can pick them from these zip codes because those places have the largest width of the tree</a:t>
            </a:r>
            <a:endParaRPr lang="en-US" sz="1400" dirty="0">
              <a:latin typeface="Times New Roman Regular" panose="02020603050405020304" charset="0"/>
              <a:cs typeface="Times New Roman Regular" panose="02020603050405020304" charset="0"/>
              <a:sym typeface="+mn-ea"/>
            </a:endParaRPr>
          </a:p>
        </p:txBody>
      </p:sp>
      <p:pic>
        <p:nvPicPr>
          <p:cNvPr id="12" name="Content Placeholder 11"/>
          <p:cNvPicPr>
            <a:picLocks noGrp="1" noChangeAspect="1"/>
          </p:cNvPicPr>
          <p:nvPr>
            <p:ph sz="half" idx="1"/>
          </p:nvPr>
        </p:nvPicPr>
        <p:blipFill>
          <a:blip r:embed="rId6"/>
          <a:stretch>
            <a:fillRect/>
          </a:stretch>
        </p:blipFill>
        <p:spPr>
          <a:xfrm>
            <a:off x="65267" y="1118390"/>
            <a:ext cx="6057403" cy="3971135"/>
          </a:xfrm>
          <a:prstGeom prst="rect">
            <a:avLst/>
          </a:prstGeom>
        </p:spPr>
      </p:pic>
      <p:pic>
        <p:nvPicPr>
          <p:cNvPr id="13" name="Content Placeholder 12"/>
          <p:cNvPicPr>
            <a:picLocks noGrp="1" noChangeAspect="1"/>
          </p:cNvPicPr>
          <p:nvPr>
            <p:ph sz="half" idx="2"/>
          </p:nvPr>
        </p:nvPicPr>
        <p:blipFill>
          <a:blip r:embed="rId7"/>
          <a:stretch>
            <a:fillRect/>
          </a:stretch>
        </p:blipFill>
        <p:spPr>
          <a:xfrm>
            <a:off x="6096000" y="1062038"/>
            <a:ext cx="5981203" cy="4041636"/>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PA-六边形 9"/>
          <p:cNvSpPr/>
          <p:nvPr>
            <p:custDataLst>
              <p:tags r:id="rId2"/>
            </p:custDataLst>
          </p:nvPr>
        </p:nvSpPr>
        <p:spPr>
          <a:xfrm rot="5400000">
            <a:off x="356870" y="63309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PA-文本框 2"/>
          <p:cNvSpPr txBox="1"/>
          <p:nvPr>
            <p:custDataLst>
              <p:tags r:id="rId3"/>
            </p:custDataLst>
          </p:nvPr>
        </p:nvSpPr>
        <p:spPr>
          <a:xfrm>
            <a:off x="834390" y="608330"/>
            <a:ext cx="5421630" cy="583565"/>
          </a:xfrm>
          <a:prstGeom prst="rect">
            <a:avLst/>
          </a:prstGeom>
          <a:noFill/>
        </p:spPr>
        <p:txBody>
          <a:bodyPr wrap="square" rtlCol="0">
            <a:spAutoFit/>
            <a:scene3d>
              <a:camera prst="orthographicFront"/>
              <a:lightRig rig="threePt" dir="t"/>
            </a:scene3d>
            <a:sp3d contourW="12700"/>
          </a:bodyPr>
          <a:lstStyle/>
          <a:p>
            <a:pPr algn="l"/>
            <a:r>
              <a:rPr lang="zh-CN" sz="1600" b="1" dirty="0">
                <a:solidFill>
                  <a:schemeClr val="tx1"/>
                </a:solidFill>
                <a:latin typeface="Arial Bold" panose="020B0604020202090204" charset="0"/>
                <a:ea typeface="Arial" panose="020B0604020202090204" pitchFamily="34" charset="0"/>
                <a:cs typeface="Arial Bold" panose="020B0604020202090204" charset="0"/>
                <a:sym typeface="+mn-lt"/>
              </a:rPr>
              <a:t>How different problems influence the average diameter </a:t>
            </a:r>
            <a:r>
              <a:rPr lang="en-US" altLang="zh-CN" sz="1600" b="1" dirty="0">
                <a:solidFill>
                  <a:schemeClr val="tx1"/>
                </a:solidFill>
                <a:latin typeface="Arial Bold" panose="020B0604020202090204" charset="0"/>
                <a:ea typeface="Arial" panose="020B0604020202090204" pitchFamily="34" charset="0"/>
                <a:cs typeface="Arial Bold" panose="020B0604020202090204" charset="0"/>
                <a:sym typeface="+mn-lt"/>
              </a:rPr>
              <a:t>of tree?</a:t>
            </a:r>
            <a:endParaRPr lang="en-US" altLang="zh-CN" sz="1600" b="1" dirty="0">
              <a:solidFill>
                <a:schemeClr val="tx1">
                  <a:lumMod val="85000"/>
                  <a:lumOff val="15000"/>
                </a:schemeClr>
              </a:solidFill>
              <a:cs typeface="+mn-ea"/>
              <a:sym typeface="+mn-lt"/>
            </a:endParaRPr>
          </a:p>
        </p:txBody>
      </p:sp>
      <p:sp>
        <p:nvSpPr>
          <p:cNvPr id="33" name="PA-矩形 32"/>
          <p:cNvSpPr/>
          <p:nvPr>
            <p:custDataLst>
              <p:tags r:id="rId4"/>
            </p:custDataLst>
          </p:nvPr>
        </p:nvSpPr>
        <p:spPr>
          <a:xfrm>
            <a:off x="834390" y="1570990"/>
            <a:ext cx="5046345" cy="2306955"/>
          </a:xfrm>
          <a:prstGeom prst="rect">
            <a:avLst/>
          </a:prstGeom>
        </p:spPr>
        <p:txBody>
          <a:bodyPr wrap="square">
            <a:spAutoFit/>
            <a:scene3d>
              <a:camera prst="orthographicFront"/>
              <a:lightRig rig="threePt" dir="t"/>
            </a:scene3d>
            <a:sp3d contourW="12700"/>
          </a:bodyPr>
          <a:lstStyle/>
          <a:p>
            <a:pPr algn="just" fontAlgn="auto">
              <a:lnSpc>
                <a:spcPct val="150000"/>
              </a:lnSpc>
              <a:spcBef>
                <a:spcPct val="0"/>
              </a:spcBef>
              <a:buNone/>
            </a:pPr>
            <a:r>
              <a:rPr lang="en-US" altLang="zh-CN" sz="1200" dirty="0">
                <a:latin typeface="Times New Roman" panose="02020603050405020304" pitchFamily="18" charset="0"/>
                <a:cs typeface="Times New Roman" panose="02020603050405020304" pitchFamily="18" charset="0"/>
                <a:sym typeface="+mn-lt"/>
              </a:rPr>
              <a:t>1</a:t>
            </a:r>
            <a:r>
              <a:rPr lang="en-US" altLang="zh-CN" sz="1200">
                <a:latin typeface="Times New Roman" panose="02020603050405020304" pitchFamily="18" charset="0"/>
                <a:cs typeface="Times New Roman" panose="02020603050405020304" pitchFamily="18" charset="0"/>
                <a:sym typeface="+mn-lt"/>
              </a:rPr>
              <a:t>. S</a:t>
            </a:r>
            <a:r>
              <a:rPr lang="zh-CN" altLang="en-US" sz="1200" dirty="0">
                <a:latin typeface="Times New Roman" panose="02020603050405020304" pitchFamily="18" charset="0"/>
                <a:cs typeface="Times New Roman" panose="02020603050405020304" pitchFamily="18" charset="0"/>
                <a:sym typeface="+mn-lt"/>
              </a:rPr>
              <a:t>tones this problem seems not to influence tree’s diameter because the tree with the stone problem has a 16.74 average diameter</a:t>
            </a:r>
            <a:r>
              <a:rPr lang="en-US" altLang="zh-CN" sz="1200" dirty="0">
                <a:latin typeface="Times New Roman" panose="02020603050405020304" pitchFamily="18" charset="0"/>
                <a:cs typeface="Times New Roman" panose="02020603050405020304" pitchFamily="18" charset="0"/>
                <a:sym typeface="+mn-lt"/>
              </a:rPr>
              <a:t>.</a:t>
            </a:r>
            <a:endParaRPr lang="en-US" altLang="zh-CN" sz="1200" dirty="0">
              <a:latin typeface="Times New Roman" panose="02020603050405020304" pitchFamily="18" charset="0"/>
              <a:cs typeface="Times New Roman" panose="02020603050405020304" pitchFamily="18" charset="0"/>
              <a:sym typeface="+mn-lt"/>
            </a:endParaRPr>
          </a:p>
          <a:p>
            <a:pPr algn="just">
              <a:lnSpc>
                <a:spcPct val="150000"/>
              </a:lnSpc>
              <a:spcBef>
                <a:spcPct val="0"/>
              </a:spcBef>
              <a:buNone/>
            </a:pPr>
            <a:endParaRPr lang="en-US" sz="1200" dirty="0">
              <a:latin typeface="Times New Roman" panose="02020603050405020304" pitchFamily="18" charset="0"/>
              <a:cs typeface="Times New Roman" panose="02020603050405020304" pitchFamily="18" charset="0"/>
              <a:sym typeface="+mn-ea"/>
            </a:endParaRPr>
          </a:p>
          <a:p>
            <a:pPr algn="just">
              <a:lnSpc>
                <a:spcPct val="150000"/>
              </a:lnSpc>
              <a:spcBef>
                <a:spcPct val="0"/>
              </a:spcBef>
              <a:buNone/>
            </a:pPr>
            <a:r>
              <a:rPr lang="en-US" sz="1200" dirty="0">
                <a:latin typeface="Times New Roman" panose="02020603050405020304" pitchFamily="18" charset="0"/>
                <a:cs typeface="Times New Roman" panose="02020603050405020304" pitchFamily="18" charset="0"/>
                <a:sym typeface="+mn-ea"/>
              </a:rPr>
              <a:t>2. The tree with the good condition have 12 average diameter.</a:t>
            </a:r>
            <a:endParaRPr lang="en-US" sz="1200" dirty="0">
              <a:latin typeface="Times New Roman" panose="02020603050405020304" pitchFamily="18" charset="0"/>
              <a:cs typeface="Times New Roman" panose="02020603050405020304" pitchFamily="18" charset="0"/>
              <a:sym typeface="+mn-ea"/>
            </a:endParaRPr>
          </a:p>
          <a:p>
            <a:pPr algn="just">
              <a:lnSpc>
                <a:spcPct val="150000"/>
              </a:lnSpc>
              <a:spcBef>
                <a:spcPct val="0"/>
              </a:spcBef>
              <a:buNone/>
            </a:pPr>
            <a:endParaRPr lang="en-US" sz="1200" dirty="0">
              <a:latin typeface="Times New Roman" panose="02020603050405020304" pitchFamily="18" charset="0"/>
              <a:cs typeface="Times New Roman" panose="02020603050405020304" pitchFamily="18" charset="0"/>
              <a:sym typeface="+mn-ea"/>
            </a:endParaRPr>
          </a:p>
          <a:p>
            <a:pPr algn="just">
              <a:lnSpc>
                <a:spcPct val="150000"/>
              </a:lnSpc>
              <a:spcBef>
                <a:spcPct val="0"/>
              </a:spcBef>
              <a:buNone/>
            </a:pPr>
            <a:r>
              <a:rPr lang="en-US" sz="1200" dirty="0">
                <a:latin typeface="Times New Roman" panose="02020603050405020304" pitchFamily="18" charset="0"/>
                <a:cs typeface="Times New Roman" panose="02020603050405020304" pitchFamily="18" charset="0"/>
                <a:sym typeface="+mn-ea"/>
              </a:rPr>
              <a:t>3. The poor tree has a 9-average diameter</a:t>
            </a:r>
            <a:endParaRPr lang="en-US" sz="1200" dirty="0">
              <a:latin typeface="Times New Roman" panose="02020603050405020304" pitchFamily="18" charset="0"/>
              <a:cs typeface="Times New Roman" panose="02020603050405020304" pitchFamily="18" charset="0"/>
            </a:endParaRPr>
          </a:p>
          <a:p>
            <a:pPr algn="just">
              <a:lnSpc>
                <a:spcPct val="150000"/>
              </a:lnSpc>
              <a:spcBef>
                <a:spcPct val="0"/>
              </a:spcBef>
              <a:buNone/>
            </a:pPr>
            <a:endParaRPr lang="en-US" sz="1200" dirty="0">
              <a:latin typeface="Times New Roman" panose="02020603050405020304" pitchFamily="18" charset="0"/>
              <a:cs typeface="Times New Roman" panose="02020603050405020304" pitchFamily="18" charset="0"/>
            </a:endParaRPr>
          </a:p>
          <a:p>
            <a:pPr algn="just">
              <a:lnSpc>
                <a:spcPct val="150000"/>
              </a:lnSpc>
              <a:spcBef>
                <a:spcPct val="0"/>
              </a:spcBef>
              <a:buNone/>
            </a:pPr>
            <a:endParaRPr lang="en-US" altLang="zh-CN" sz="1200" dirty="0">
              <a:latin typeface="Times New Roman" panose="02020603050405020304" pitchFamily="18" charset="0"/>
              <a:cs typeface="Times New Roman" panose="02020603050405020304" pitchFamily="18" charset="0"/>
              <a:sym typeface="+mn-lt"/>
            </a:endParaRPr>
          </a:p>
        </p:txBody>
      </p:sp>
      <p:pic>
        <p:nvPicPr>
          <p:cNvPr id="6" name="Picture 6" descr="Chart, treemap chart&#10;&#10;Description automatically generated"/>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6369422" y="407612"/>
            <a:ext cx="6074532" cy="3778980"/>
          </a:xfrm>
          <a:prstGeom prst="rect">
            <a:avLst/>
          </a:prstGeom>
          <a:noFill/>
          <a:ln>
            <a:noFill/>
          </a:ln>
        </p:spPr>
      </p:pic>
      <p:pic>
        <p:nvPicPr>
          <p:cNvPr id="7" name="Picture 7" descr="Table&#10;&#10;Description automatically generated"/>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a:xfrm>
            <a:off x="6496648" y="4186592"/>
            <a:ext cx="3496421" cy="2365348"/>
          </a:xfrm>
          <a:prstGeom prst="rect">
            <a:avLst/>
          </a:prstGeom>
          <a:noFill/>
          <a:ln>
            <a:noFill/>
          </a:ln>
        </p:spPr>
      </p:pic>
      <p:sp>
        <p:nvSpPr>
          <p:cNvPr id="9" name="PA-矩形 32"/>
          <p:cNvSpPr/>
          <p:nvPr>
            <p:custDataLst>
              <p:tags r:id="rId7"/>
            </p:custDataLst>
          </p:nvPr>
        </p:nvSpPr>
        <p:spPr>
          <a:xfrm>
            <a:off x="834390" y="3436773"/>
            <a:ext cx="5046345" cy="2030095"/>
          </a:xfrm>
          <a:prstGeom prst="rect">
            <a:avLst/>
          </a:prstGeom>
        </p:spPr>
        <p:txBody>
          <a:bodyPr wrap="square">
            <a:spAutoFit/>
            <a:scene3d>
              <a:camera prst="orthographicFront"/>
              <a:lightRig rig="threePt" dir="t"/>
            </a:scene3d>
            <a:sp3d contourW="12700"/>
          </a:bodyPr>
          <a:lstStyle/>
          <a:p>
            <a:pPr algn="just">
              <a:lnSpc>
                <a:spcPct val="150000"/>
              </a:lnSpc>
              <a:spcBef>
                <a:spcPct val="0"/>
              </a:spcBef>
              <a:buNone/>
            </a:pPr>
            <a:r>
              <a:rPr lang="en-US" sz="1400" b="1" dirty="0">
                <a:latin typeface="Times New Roman Bold" panose="02020603050405020304" charset="0"/>
                <a:cs typeface="Times New Roman Bold" panose="02020603050405020304" charset="0"/>
                <a:sym typeface="+mn-lt"/>
              </a:rPr>
              <a:t>Inference: </a:t>
            </a:r>
            <a:r>
              <a:rPr lang="en-US" sz="1400" dirty="0">
                <a:latin typeface="Times New Roman" panose="02020603050405020304" pitchFamily="18" charset="0"/>
                <a:cs typeface="Times New Roman" panose="02020603050405020304" pitchFamily="18" charset="0"/>
                <a:sym typeface="+mn-lt"/>
              </a:rPr>
              <a:t>T</a:t>
            </a:r>
            <a:r>
              <a:rPr sz="1400" dirty="0">
                <a:latin typeface="Times New Roman" panose="02020603050405020304" pitchFamily="18" charset="0"/>
                <a:cs typeface="Times New Roman" panose="02020603050405020304" pitchFamily="18" charset="0"/>
                <a:sym typeface="+mn-lt"/>
              </a:rPr>
              <a:t>hose two problems are harmful to the tree’s </a:t>
            </a:r>
            <a:r>
              <a:rPr lang="en-US" sz="1400" dirty="0">
                <a:latin typeface="Times New Roman" panose="02020603050405020304" pitchFamily="18" charset="0"/>
                <a:cs typeface="Times New Roman" panose="02020603050405020304" pitchFamily="18" charset="0"/>
                <a:sym typeface="+mn-lt"/>
              </a:rPr>
              <a:t>diameter;</a:t>
            </a:r>
            <a:r>
              <a:rPr sz="1400" dirty="0">
                <a:latin typeface="Times New Roman" panose="02020603050405020304" pitchFamily="18" charset="0"/>
                <a:cs typeface="Times New Roman" panose="02020603050405020304" pitchFamily="18" charset="0"/>
                <a:sym typeface="+mn-lt"/>
              </a:rPr>
              <a:t> it causes the tree to have a lighter diameter.</a:t>
            </a:r>
            <a:endParaRPr lang="en-US" sz="1400" dirty="0">
              <a:latin typeface="Times New Roman" panose="02020603050405020304" pitchFamily="18" charset="0"/>
              <a:cs typeface="Times New Roman" panose="02020603050405020304" pitchFamily="18" charset="0"/>
              <a:sym typeface="+mn-lt"/>
            </a:endParaRPr>
          </a:p>
          <a:p>
            <a:pPr algn="just">
              <a:lnSpc>
                <a:spcPct val="150000"/>
              </a:lnSpc>
              <a:spcBef>
                <a:spcPct val="0"/>
              </a:spcBef>
              <a:buNone/>
            </a:pPr>
            <a:endParaRPr lang="en-US" sz="1400" dirty="0">
              <a:latin typeface="Times New Roman" panose="02020603050405020304" pitchFamily="18" charset="0"/>
              <a:cs typeface="Times New Roman" panose="02020603050405020304" pitchFamily="18" charset="0"/>
              <a:sym typeface="+mn-lt"/>
            </a:endParaRPr>
          </a:p>
          <a:p>
            <a:pPr algn="just">
              <a:lnSpc>
                <a:spcPct val="150000"/>
              </a:lnSpc>
              <a:spcBef>
                <a:spcPct val="0"/>
              </a:spcBef>
              <a:buNone/>
            </a:pPr>
            <a:r>
              <a:rPr lang="en-US" sz="1400" b="1" dirty="0">
                <a:latin typeface="Times New Roman Bold" panose="02020603050405020304" charset="0"/>
                <a:cs typeface="Times New Roman Bold" panose="02020603050405020304" charset="0"/>
                <a:sym typeface="+mn-lt"/>
              </a:rPr>
              <a:t>Suggestion:</a:t>
            </a:r>
            <a:r>
              <a:rPr lang="en-US" sz="1400" dirty="0">
                <a:latin typeface="Times New Roman" panose="02020603050405020304" pitchFamily="18" charset="0"/>
                <a:cs typeface="Times New Roman" panose="02020603050405020304" pitchFamily="18" charset="0"/>
                <a:sym typeface="+mn-lt"/>
              </a:rPr>
              <a:t> we must be careful about the problems of metal grates; it can significantly hider tree's width size. I suggest the related department arrange the metal grates away from trees.</a:t>
            </a:r>
            <a:endParaRPr sz="1400" dirty="0">
              <a:latin typeface="Times New Roman" panose="02020603050405020304" pitchFamily="18" charset="0"/>
              <a:cs typeface="Times New Roman" panose="02020603050405020304" pitchFamily="18" charset="0"/>
              <a:sym typeface="+mn-lt"/>
            </a:endParaRPr>
          </a:p>
        </p:txBody>
      </p:sp>
    </p:spTree>
    <p:custDataLst>
      <p:tags r:id="rId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381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44"/>
          <p:cNvSpPr>
            <a:spLocks noGrp="1" noRot="1" noChangeAspect="1" noMove="1" noResize="1" noEditPoints="1" noAdjustHandles="1" noChangeArrowheads="1" noChangeShapeType="1" noTextEdit="1"/>
          </p:cNvSpPr>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18" name="Rectangle 17"/>
          <p:cNvSpPr>
            <a:spLocks noGrp="1" noRot="1" noChangeAspect="1" noMove="1" noResize="1" noEditPoints="1" noAdjustHandles="1" noChangeArrowheads="1" noChangeShapeType="1" noTextEdit="1"/>
          </p:cNvSpPr>
          <p:nvPr/>
        </p:nvSpPr>
        <p:spPr bwMode="auto">
          <a:xfrm>
            <a:off x="5699196" y="635715"/>
            <a:ext cx="5852722" cy="1541457"/>
          </a:xfrm>
          <a:prstGeom prst="rect">
            <a:avLst/>
          </a:prstGeom>
          <a:solidFill>
            <a:schemeClr val="accent1"/>
          </a:solidFill>
          <a:ln>
            <a:noFill/>
          </a:ln>
        </p:spPr>
        <p:txBody>
          <a:bodyPr vert="horz" wrap="square" lIns="91440" tIns="45720" rIns="91440" bIns="45720" numCol="1" anchor="t" anchorCtr="0" compatLnSpc="1"/>
          <a:lstStyle/>
          <a:p>
            <a:endParaRPr lang="en-US"/>
          </a:p>
        </p:txBody>
      </p:sp>
      <p:pic>
        <p:nvPicPr>
          <p:cNvPr id="5" name="Content Placeholder 4" descr="Chart, bar chart&#10;&#10;Description automatically generated"/>
          <p:cNvPicPr>
            <a:picLocks noChangeAspect="1"/>
          </p:cNvPicPr>
          <p:nvPr/>
        </p:nvPicPr>
        <p:blipFill>
          <a:blip r:embed="rId1"/>
          <a:stretch>
            <a:fillRect/>
          </a:stretch>
        </p:blipFill>
        <p:spPr>
          <a:xfrm>
            <a:off x="557091" y="965818"/>
            <a:ext cx="6613184" cy="5323614"/>
          </a:xfrm>
          <a:prstGeom prst="rect">
            <a:avLst/>
          </a:prstGeom>
        </p:spPr>
      </p:pic>
      <p:sp>
        <p:nvSpPr>
          <p:cNvPr id="35" name="TextBox 34"/>
          <p:cNvSpPr txBox="1"/>
          <p:nvPr/>
        </p:nvSpPr>
        <p:spPr>
          <a:xfrm>
            <a:off x="6086656" y="3596272"/>
            <a:ext cx="6098518" cy="3107690"/>
          </a:xfrm>
          <a:prstGeom prst="rect">
            <a:avLst/>
          </a:prstGeom>
          <a:noFill/>
        </p:spPr>
        <p:txBody>
          <a:bodyPr wrap="square">
            <a:spAutoFit/>
          </a:bodyPr>
          <a:lstStyle/>
          <a:p>
            <a:pPr fontAlgn="auto">
              <a:lnSpc>
                <a:spcPct val="200000"/>
              </a:lnSpc>
            </a:pPr>
            <a:r>
              <a:rPr lang="en-US" sz="1400" dirty="0">
                <a:latin typeface="Times New Roman" panose="02020603050405020304" pitchFamily="18" charset="0"/>
                <a:cs typeface="Times New Roman" panose="02020603050405020304" pitchFamily="18" charset="0"/>
              </a:rPr>
              <a:t>The existence of the gardener is very helpful to the survival of the tree, but at the same time it can also cause death to the tree. And there are still many trees that cause death due to human factors.</a:t>
            </a:r>
            <a:endParaRPr lang="en-US" sz="1400" dirty="0">
              <a:latin typeface="Times New Roman" panose="02020603050405020304" pitchFamily="18" charset="0"/>
              <a:cs typeface="Times New Roman" panose="02020603050405020304" pitchFamily="18" charset="0"/>
            </a:endParaRPr>
          </a:p>
          <a:p>
            <a:pPr fontAlgn="auto">
              <a:lnSpc>
                <a:spcPct val="200000"/>
              </a:lnSpc>
            </a:pPr>
            <a:endParaRPr lang="en-US" sz="1400" dirty="0">
              <a:latin typeface="Times New Roman" panose="02020603050405020304" pitchFamily="18" charset="0"/>
              <a:cs typeface="Times New Roman" panose="02020603050405020304" pitchFamily="18" charset="0"/>
            </a:endParaRPr>
          </a:p>
          <a:p>
            <a:pPr fontAlgn="auto">
              <a:lnSpc>
                <a:spcPct val="200000"/>
              </a:lnSpc>
            </a:pPr>
            <a:r>
              <a:rPr lang="en-US" sz="1400" b="1" dirty="0">
                <a:latin typeface="Times New Roman Bold" panose="02020603050405020304" charset="0"/>
                <a:cs typeface="Times New Roman Bold" panose="02020603050405020304" charset="0"/>
              </a:rPr>
              <a:t>Suggestion: </a:t>
            </a:r>
            <a:r>
              <a:rPr lang="en-US" sz="1400" dirty="0">
                <a:latin typeface="Times New Roman" panose="02020603050405020304" pitchFamily="18" charset="0"/>
                <a:cs typeface="Times New Roman" panose="02020603050405020304" pitchFamily="18" charset="0"/>
              </a:rPr>
              <a:t>Carry out the cultivation of standardized gardener skills and reduce the cause of man-made. Investigate uncertain factors to avoid uncertainties and potential problems.</a:t>
            </a:r>
            <a:endParaRPr lang="en-US" sz="1400" dirty="0">
              <a:latin typeface="Times New Roman" panose="02020603050405020304" pitchFamily="18" charset="0"/>
              <a:cs typeface="Times New Roman" panose="02020603050405020304" pitchFamily="18" charset="0"/>
            </a:endParaRPr>
          </a:p>
        </p:txBody>
      </p:sp>
      <p:sp>
        <p:nvSpPr>
          <p:cNvPr id="3" name="PA-六边形 9"/>
          <p:cNvSpPr/>
          <p:nvPr>
            <p:custDataLst>
              <p:tags r:id="rId2"/>
            </p:custDataLst>
          </p:nvPr>
        </p:nvSpPr>
        <p:spPr>
          <a:xfrm rot="5400000">
            <a:off x="405130" y="248920"/>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4" name="PA-文本框 2"/>
          <p:cNvSpPr txBox="1"/>
          <p:nvPr>
            <p:custDataLst>
              <p:tags r:id="rId3"/>
            </p:custDataLst>
          </p:nvPr>
        </p:nvSpPr>
        <p:spPr>
          <a:xfrm>
            <a:off x="834208" y="282258"/>
            <a:ext cx="4189730" cy="337185"/>
          </a:xfrm>
          <a:prstGeom prst="rect">
            <a:avLst/>
          </a:prstGeom>
          <a:noFill/>
        </p:spPr>
        <p:txBody>
          <a:bodyPr wrap="none" rtlCol="0">
            <a:spAutoFit/>
            <a:scene3d>
              <a:camera prst="orthographicFront"/>
              <a:lightRig rig="threePt" dir="t"/>
            </a:scene3d>
            <a:sp3d contourW="12700"/>
          </a:bodyPr>
          <a:p>
            <a:pPr algn="l"/>
            <a:r>
              <a:rPr lang="en-US" altLang="zh-CN" sz="1600" b="1" dirty="0">
                <a:solidFill>
                  <a:schemeClr val="tx1">
                    <a:lumMod val="85000"/>
                    <a:lumOff val="15000"/>
                  </a:schemeClr>
                </a:solidFill>
                <a:cs typeface="+mn-ea"/>
                <a:sym typeface="+mn-lt"/>
              </a:rPr>
              <a:t>The status and health of tree under gaurd</a:t>
            </a:r>
            <a:endParaRPr lang="en-US" altLang="zh-CN" sz="1600" b="1" dirty="0">
              <a:solidFill>
                <a:schemeClr val="tx1">
                  <a:lumMod val="85000"/>
                  <a:lumOff val="15000"/>
                </a:schemeClr>
              </a:solidFill>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PA-文本框 10"/>
          <p:cNvSpPr txBox="1"/>
          <p:nvPr>
            <p:custDataLst>
              <p:tags r:id="rId2"/>
            </p:custDataLst>
          </p:nvPr>
        </p:nvSpPr>
        <p:spPr>
          <a:xfrm>
            <a:off x="786130" y="1505585"/>
            <a:ext cx="4888230" cy="2676525"/>
          </a:xfrm>
          <a:prstGeom prst="rect">
            <a:avLst/>
          </a:prstGeom>
          <a:noFill/>
        </p:spPr>
        <p:txBody>
          <a:bodyPr wrap="square" rtlCol="0">
            <a:spAutoFit/>
          </a:bodyPr>
          <a:lstStyle/>
          <a:p>
            <a:pPr>
              <a:lnSpc>
                <a:spcPct val="150000"/>
              </a:lnSpc>
            </a:pPr>
            <a:r>
              <a:rPr lang="en-US" sz="1400" dirty="0">
                <a:solidFill>
                  <a:schemeClr val="tx1">
                    <a:lumMod val="65000"/>
                    <a:lumOff val="35000"/>
                  </a:schemeClr>
                </a:solidFill>
                <a:latin typeface="Times New Roman Regular" panose="02020603050405020304" charset="0"/>
                <a:ea typeface="Arial" panose="020B0604020202090204" pitchFamily="34" charset="0"/>
                <a:cs typeface="Times New Roman Regular" panose="02020603050405020304" charset="0"/>
                <a:sym typeface="+mn-ea"/>
              </a:rPr>
              <a:t>Under the supervision of gardeners, Brooklyn is the area with the best tree health, and Staten Island is the worst.  Additionally, Manhattan has the largest number of poor healthy tree.</a:t>
            </a:r>
            <a:endParaRPr lang="en-US" sz="1400" dirty="0">
              <a:solidFill>
                <a:schemeClr val="tx1">
                  <a:lumMod val="65000"/>
                  <a:lumOff val="35000"/>
                </a:schemeClr>
              </a:solidFill>
              <a:latin typeface="Times New Roman Regular" panose="02020603050405020304" charset="0"/>
              <a:ea typeface="Arial" panose="020B0604020202090204" pitchFamily="34" charset="0"/>
              <a:cs typeface="Times New Roman Regular" panose="02020603050405020304" charset="0"/>
              <a:sym typeface="+mn-ea"/>
            </a:endParaRPr>
          </a:p>
          <a:p>
            <a:pPr>
              <a:lnSpc>
                <a:spcPct val="150000"/>
              </a:lnSpc>
            </a:pPr>
            <a:endParaRPr lang="en-US" sz="1400" dirty="0">
              <a:solidFill>
                <a:schemeClr val="tx1">
                  <a:lumMod val="65000"/>
                  <a:lumOff val="35000"/>
                </a:schemeClr>
              </a:solidFill>
              <a:latin typeface="Times New Roman Regular" panose="02020603050405020304" charset="0"/>
              <a:ea typeface="Arial" panose="020B0604020202090204" pitchFamily="34" charset="0"/>
              <a:cs typeface="Times New Roman Regular" panose="02020603050405020304" charset="0"/>
              <a:sym typeface="+mn-ea"/>
            </a:endParaRPr>
          </a:p>
          <a:p>
            <a:pPr>
              <a:lnSpc>
                <a:spcPct val="150000"/>
              </a:lnSpc>
            </a:pPr>
            <a:r>
              <a:rPr lang="en-US" sz="1400" b="1" dirty="0">
                <a:solidFill>
                  <a:schemeClr val="tx1">
                    <a:lumMod val="65000"/>
                    <a:lumOff val="35000"/>
                  </a:schemeClr>
                </a:solidFill>
                <a:latin typeface="Times New Roman Bold" panose="02020603050405020304" charset="0"/>
                <a:ea typeface="Arial" panose="020B0604020202090204" pitchFamily="34" charset="0"/>
                <a:cs typeface="Times New Roman Bold" panose="02020603050405020304" charset="0"/>
                <a:sym typeface="+mn-ea"/>
              </a:rPr>
              <a:t>Suggestion:</a:t>
            </a:r>
            <a:r>
              <a:rPr lang="en-US" sz="1400" dirty="0">
                <a:solidFill>
                  <a:schemeClr val="tx1">
                    <a:lumMod val="65000"/>
                    <a:lumOff val="35000"/>
                  </a:schemeClr>
                </a:solidFill>
                <a:latin typeface="Times New Roman Regular" panose="02020603050405020304" charset="0"/>
                <a:ea typeface="Arial" panose="020B0604020202090204" pitchFamily="34" charset="0"/>
                <a:cs typeface="Times New Roman Regular" panose="02020603050405020304" charset="0"/>
                <a:sym typeface="+mn-ea"/>
              </a:rPr>
              <a:t> Carry out the monitoring of the trees to see why there are still many causes of death under the care of the trees. If necessary, install the corresponding monitoring to see if it is deliberately damaged</a:t>
            </a:r>
            <a:endParaRPr lang="en-US" sz="1400" dirty="0">
              <a:solidFill>
                <a:schemeClr val="tx1">
                  <a:lumMod val="65000"/>
                  <a:lumOff val="35000"/>
                </a:schemeClr>
              </a:solidFill>
              <a:latin typeface="Times New Roman Regular" panose="02020603050405020304" charset="0"/>
              <a:ea typeface="Arial" panose="020B0604020202090204" pitchFamily="34" charset="0"/>
              <a:cs typeface="Times New Roman Regular" panose="02020603050405020304" charset="0"/>
              <a:sym typeface="+mn-ea"/>
            </a:endParaRPr>
          </a:p>
        </p:txBody>
      </p:sp>
      <p:pic>
        <p:nvPicPr>
          <p:cNvPr id="7" name="Picture 1" descr="Chart&#10;&#10;Description automatically generated with medium confidence"/>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776501" y="332599"/>
            <a:ext cx="5808417" cy="6192802"/>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2"/>
          <p:cNvSpPr>
            <a:spLocks noGrp="1" noRot="1" noChangeAspect="1" noMove="1" noResize="1" noEditPoints="1" noAdjustHandles="1" noChangeArrowheads="1" noChangeShapeType="1" noTextEdit="1"/>
          </p:cNvSpPr>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p:cNvSpPr>
            <a:spLocks noGrp="1" noRot="1" noChangeAspect="1" noMove="1" noResize="1" noEditPoints="1" noAdjustHandles="1" noChangeArrowheads="1" noChangeShapeType="1" noTextEdit="1"/>
          </p:cNvSpPr>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38785" y="1731645"/>
            <a:ext cx="4832985" cy="453390"/>
          </a:xfrm>
        </p:spPr>
        <p:txBody>
          <a:bodyPr vert="horz" lIns="91440" tIns="45720" rIns="91440" bIns="45720" rtlCol="0" anchor="ctr">
            <a:normAutofit/>
          </a:bodyPr>
          <a:lstStyle/>
          <a:p>
            <a:r>
              <a:rPr lang="en-US" sz="2000" b="1" dirty="0">
                <a:latin typeface="Arial Bold" panose="020B0604020202090204" charset="0"/>
                <a:ea typeface="+mj-ea"/>
                <a:cs typeface="Arial Bold" panose="020B0604020202090204" charset="0"/>
              </a:rPr>
              <a:t>Sidewalk Damage</a:t>
            </a:r>
            <a:endParaRPr lang="en-US" sz="2000" b="1" dirty="0">
              <a:latin typeface="Arial Bold" panose="020B0604020202090204" charset="0"/>
              <a:ea typeface="+mj-ea"/>
              <a:cs typeface="Arial Bold" panose="020B0604020202090204" charset="0"/>
            </a:endParaRPr>
          </a:p>
        </p:txBody>
      </p:sp>
      <p:sp>
        <p:nvSpPr>
          <p:cNvPr id="19" name="Rectangle 18"/>
          <p:cNvSpPr>
            <a:spLocks noGrp="1" noRot="1" noChangeAspect="1" noMove="1" noResize="1" noEditPoints="1" noAdjustHandles="1" noChangeArrowheads="1" noChangeShapeType="1" noTextEdit="1"/>
          </p:cNvSpPr>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half" idx="1"/>
          </p:nvPr>
        </p:nvSpPr>
        <p:spPr>
          <a:xfrm>
            <a:off x="438785" y="2512695"/>
            <a:ext cx="5376545" cy="3663950"/>
          </a:xfrm>
        </p:spPr>
        <p:txBody>
          <a:bodyPr vert="horz" lIns="91440" tIns="45720" rIns="91440" bIns="45720" rtlCol="0">
            <a:normAutofit/>
          </a:bodyPr>
          <a:lstStyle/>
          <a:p>
            <a:pPr marL="0" indent="0" fontAlgn="auto">
              <a:lnSpc>
                <a:spcPct val="150000"/>
              </a:lnSpc>
              <a:buNone/>
            </a:pPr>
            <a:r>
              <a:rPr lang="en-US" sz="1400" dirty="0">
                <a:latin typeface="Times New Roman" panose="02020603050405020304" pitchFamily="18" charset="0"/>
                <a:ea typeface="+mn-ea"/>
                <a:cs typeface="Times New Roman" panose="02020603050405020304" pitchFamily="18" charset="0"/>
              </a:rPr>
              <a:t>1.Some trees adjacent to curb damage the road, which could bring unnecessary troubles to </a:t>
            </a:r>
            <a:r>
              <a:rPr lang="en-US" sz="1400" dirty="0">
                <a:latin typeface="Times New Roman" panose="02020603050405020304" pitchFamily="18" charset="0"/>
                <a:ea typeface="+mn-ea"/>
                <a:cs typeface="Times New Roman" panose="02020603050405020304" pitchFamily="18" charset="0"/>
                <a:sym typeface="+mn-ea"/>
              </a:rPr>
              <a:t>repair</a:t>
            </a:r>
            <a:r>
              <a:rPr lang="en-US" sz="1400" dirty="0">
                <a:latin typeface="Times New Roman" panose="02020603050405020304" pitchFamily="18" charset="0"/>
                <a:ea typeface="+mn-ea"/>
                <a:cs typeface="Times New Roman" panose="02020603050405020304" pitchFamily="18" charset="0"/>
              </a:rPr>
              <a:t> the road  and increase the maintenance cost </a:t>
            </a:r>
            <a:endParaRPr lang="en-US" sz="1400" dirty="0">
              <a:latin typeface="Times New Roman" panose="02020603050405020304" pitchFamily="18" charset="0"/>
              <a:ea typeface="+mn-ea"/>
              <a:cs typeface="Times New Roman" panose="02020603050405020304" pitchFamily="18" charset="0"/>
            </a:endParaRPr>
          </a:p>
          <a:p>
            <a:pPr marL="0" indent="0" fontAlgn="auto">
              <a:lnSpc>
                <a:spcPct val="150000"/>
              </a:lnSpc>
              <a:buNone/>
            </a:pPr>
            <a:r>
              <a:rPr lang="en-US" sz="1400" dirty="0">
                <a:latin typeface="Times New Roman" panose="02020603050405020304" pitchFamily="18" charset="0"/>
                <a:ea typeface="+mn-ea"/>
                <a:cs typeface="Times New Roman" panose="02020603050405020304" pitchFamily="18" charset="0"/>
              </a:rPr>
              <a:t>2.Brooklyn and Queens are the top two districts. </a:t>
            </a:r>
            <a:endParaRPr lang="en-US" sz="1400" dirty="0">
              <a:latin typeface="Times New Roman" panose="02020603050405020304" pitchFamily="18" charset="0"/>
              <a:ea typeface="+mn-ea"/>
              <a:cs typeface="Times New Roman" panose="02020603050405020304" pitchFamily="18" charset="0"/>
            </a:endParaRPr>
          </a:p>
          <a:p>
            <a:pPr marL="0" indent="0" fontAlgn="auto">
              <a:lnSpc>
                <a:spcPct val="150000"/>
              </a:lnSpc>
              <a:buNone/>
            </a:pPr>
            <a:endParaRPr lang="en-US" sz="1400" b="1" dirty="0">
              <a:latin typeface="Times New Roman Bold" panose="02020603050405020304" charset="0"/>
              <a:ea typeface="+mn-ea"/>
              <a:cs typeface="Times New Roman Bold" panose="02020603050405020304" charset="0"/>
            </a:endParaRPr>
          </a:p>
          <a:p>
            <a:pPr marL="0" indent="0" fontAlgn="auto">
              <a:lnSpc>
                <a:spcPct val="150000"/>
              </a:lnSpc>
              <a:buNone/>
            </a:pPr>
            <a:r>
              <a:rPr lang="en-US" sz="1400" b="1" dirty="0">
                <a:latin typeface="Times New Roman Bold" panose="02020603050405020304" charset="0"/>
                <a:ea typeface="+mn-ea"/>
                <a:cs typeface="Times New Roman Bold" panose="02020603050405020304" charset="0"/>
              </a:rPr>
              <a:t>Sugesstion</a:t>
            </a:r>
            <a:r>
              <a:rPr lang="en-US" sz="1400" dirty="0">
                <a:latin typeface="Times New Roman" panose="02020603050405020304" pitchFamily="18" charset="0"/>
                <a:ea typeface="+mn-ea"/>
                <a:cs typeface="Times New Roman" panose="02020603050405020304" pitchFamily="18" charset="0"/>
              </a:rPr>
              <a:t>: It is necessary to conduct a detailed investigation of what contributed to the road damage.</a:t>
            </a:r>
            <a:endParaRPr lang="en-US" sz="1200" dirty="0">
              <a:latin typeface="Times New Roman" panose="02020603050405020304" pitchFamily="18" charset="0"/>
              <a:ea typeface="+mn-ea"/>
              <a:cs typeface="Times New Roman" panose="02020603050405020304" pitchFamily="18" charset="0"/>
            </a:endParaRPr>
          </a:p>
          <a:p>
            <a:pPr marL="0" indent="0" fontAlgn="auto">
              <a:lnSpc>
                <a:spcPct val="150000"/>
              </a:lnSpc>
              <a:buNone/>
            </a:pPr>
            <a:r>
              <a:rPr lang="en-US" sz="1200" dirty="0">
                <a:latin typeface="Times New Roman" panose="02020603050405020304" pitchFamily="18" charset="0"/>
                <a:ea typeface="+mn-ea"/>
                <a:cs typeface="Times New Roman" panose="02020603050405020304" pitchFamily="18" charset="0"/>
              </a:rPr>
              <a:t>    </a:t>
            </a:r>
            <a:endParaRPr lang="en-US" sz="1800" dirty="0">
              <a:ea typeface="+mn-ea"/>
            </a:endParaRPr>
          </a:p>
        </p:txBody>
      </p:sp>
      <p:pic>
        <p:nvPicPr>
          <p:cNvPr id="6" name="Picture 5"/>
          <p:cNvPicPr>
            <a:picLocks noChangeAspect="1"/>
          </p:cNvPicPr>
          <p:nvPr/>
        </p:nvPicPr>
        <p:blipFill>
          <a:blip r:embed="rId1"/>
          <a:stretch>
            <a:fillRect/>
          </a:stretch>
        </p:blipFill>
        <p:spPr>
          <a:xfrm>
            <a:off x="6252337" y="130175"/>
            <a:ext cx="5480025" cy="3027714"/>
          </a:xfrm>
          <a:prstGeom prst="rect">
            <a:avLst/>
          </a:prstGeom>
        </p:spPr>
      </p:pic>
      <p:pic>
        <p:nvPicPr>
          <p:cNvPr id="5" name="Content Placeholder 4"/>
          <p:cNvPicPr>
            <a:picLocks noGrp="1" noChangeAspect="1"/>
          </p:cNvPicPr>
          <p:nvPr>
            <p:ph sz="half" idx="2"/>
          </p:nvPr>
        </p:nvPicPr>
        <p:blipFill>
          <a:blip r:embed="rId2"/>
          <a:srcRect r="9751"/>
          <a:stretch>
            <a:fillRect/>
          </a:stretch>
        </p:blipFill>
        <p:spPr>
          <a:xfrm>
            <a:off x="6252210" y="3963035"/>
            <a:ext cx="5600700" cy="2094230"/>
          </a:xfrm>
          <a:prstGeom prst="rect">
            <a:avLst/>
          </a:prstGeom>
        </p:spPr>
      </p:pic>
      <p:sp>
        <p:nvSpPr>
          <p:cNvPr id="4" name="PA-六边形 9"/>
          <p:cNvSpPr/>
          <p:nvPr>
            <p:custDataLst>
              <p:tags r:id="rId3"/>
            </p:custDataLst>
          </p:nvPr>
        </p:nvSpPr>
        <p:spPr>
          <a:xfrm rot="5400000">
            <a:off x="9525" y="1755775"/>
            <a:ext cx="454025" cy="403860"/>
          </a:xfrm>
          <a:prstGeom prst="hexagon">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30" name="组合 29"/>
          <p:cNvGrpSpPr/>
          <p:nvPr/>
        </p:nvGrpSpPr>
        <p:grpSpPr>
          <a:xfrm>
            <a:off x="2831148" y="2856230"/>
            <a:ext cx="6529705" cy="1688465"/>
            <a:chOff x="4460" y="4430"/>
            <a:chExt cx="10283" cy="2659"/>
          </a:xfrm>
        </p:grpSpPr>
        <p:sp>
          <p:nvSpPr>
            <p:cNvPr id="25" name="_3"/>
            <p:cNvSpPr/>
            <p:nvPr/>
          </p:nvSpPr>
          <p:spPr>
            <a:xfrm>
              <a:off x="4460" y="4430"/>
              <a:ext cx="10283" cy="1598"/>
            </a:xfrm>
            <a:prstGeom prst="rect">
              <a:avLst/>
            </a:prstGeom>
            <a:noFill/>
            <a:effectLst/>
          </p:spPr>
          <p:txBody>
            <a:bodyPr wrap="square">
              <a:spAutoFit/>
            </a:bodyPr>
            <a:lstStyle/>
            <a:p>
              <a:pPr algn="ctr"/>
              <a:r>
                <a:rPr lang="en-US" altLang="zh-CN" sz="6000" dirty="0">
                  <a:solidFill>
                    <a:srgbClr val="6F6B9D"/>
                  </a:solidFill>
                  <a:latin typeface="Arial" panose="020B0604020202090204" pitchFamily="34" charset="0"/>
                  <a:ea typeface="Arial" panose="020B0604020202090204" pitchFamily="34" charset="0"/>
                </a:rPr>
                <a:t>Thank YOU</a:t>
              </a:r>
              <a:endParaRPr lang="en-US" altLang="zh-CN" sz="6000" dirty="0">
                <a:solidFill>
                  <a:srgbClr val="6F6B9D"/>
                </a:solidFill>
                <a:latin typeface="Arial" panose="020B0604020202090204" pitchFamily="34" charset="0"/>
                <a:ea typeface="Arial" panose="020B0604020202090204" pitchFamily="34" charset="0"/>
              </a:endParaRPr>
            </a:p>
          </p:txBody>
        </p:sp>
        <p:sp>
          <p:nvSpPr>
            <p:cNvPr id="26" name="TextBox 36"/>
            <p:cNvSpPr txBox="1"/>
            <p:nvPr/>
          </p:nvSpPr>
          <p:spPr>
            <a:xfrm>
              <a:off x="4794" y="5127"/>
              <a:ext cx="9616" cy="507"/>
            </a:xfrm>
            <a:prstGeom prst="rect">
              <a:avLst/>
            </a:prstGeom>
            <a:noFill/>
          </p:spPr>
          <p:txBody>
            <a:bodyPr wrap="square" rtlCol="0">
              <a:spAutoFit/>
            </a:bodyPr>
            <a:lstStyle/>
            <a:p>
              <a:pPr algn="ctr">
                <a:lnSpc>
                  <a:spcPct val="150000"/>
                </a:lnSpc>
                <a:spcAft>
                  <a:spcPts val="450"/>
                </a:spcAft>
              </a:pPr>
              <a:endParaRPr lang="en-US" altLang="zh-CN" sz="1000" dirty="0">
                <a:ln w="0"/>
                <a:solidFill>
                  <a:schemeClr val="tx1">
                    <a:lumMod val="85000"/>
                    <a:lumOff val="15000"/>
                  </a:schemeClr>
                </a:solidFill>
                <a:effectLst/>
                <a:latin typeface="Arial" panose="020B0604020202090204" pitchFamily="34" charset="0"/>
                <a:ea typeface="Arial" panose="020B0604020202090204" pitchFamily="34" charset="0"/>
              </a:endParaRPr>
            </a:p>
          </p:txBody>
        </p:sp>
        <p:sp>
          <p:nvSpPr>
            <p:cNvPr id="29" name="矩形 28"/>
            <p:cNvSpPr/>
            <p:nvPr/>
          </p:nvSpPr>
          <p:spPr>
            <a:xfrm>
              <a:off x="8292" y="6658"/>
              <a:ext cx="2621" cy="431"/>
            </a:xfrm>
            <a:prstGeom prst="rect">
              <a:avLst/>
            </a:prstGeom>
            <a:solidFill>
              <a:srgbClr val="6F6B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Arial" panose="020B0604020202090204" pitchFamily="34" charset="0"/>
                  <a:ea typeface="Arial" panose="020B0604020202090204" pitchFamily="34" charset="0"/>
                  <a:cs typeface="Arial" panose="020B0604020202090204" pitchFamily="34" charset="0"/>
                  <a:sym typeface="+mn-ea"/>
                </a:rPr>
                <a:t>Date: 05/17/2021</a:t>
              </a:r>
              <a:endParaRPr lang="en-US" altLang="zh-CN" sz="1200" dirty="0">
                <a:solidFill>
                  <a:schemeClr val="bg1"/>
                </a:solidFill>
                <a:latin typeface="Arial" panose="020B0604020202090204" pitchFamily="34" charset="0"/>
                <a:ea typeface="Arial" panose="020B0604020202090204" pitchFamily="34" charset="0"/>
                <a:cs typeface="Arial" panose="020B0604020202090204" pitchFamily="34" charset="0"/>
                <a:sym typeface="+mn-ea"/>
              </a:endParaRPr>
            </a:p>
          </p:txBody>
        </p:sp>
      </p:grpSp>
    </p:spTree>
    <p:custDataLst>
      <p:tags r:id="rId2"/>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PA" val="v5.2.5"/>
</p:tagLst>
</file>

<file path=ppt/tags/tag11.xml><?xml version="1.0" encoding="utf-8"?>
<p:tagLst xmlns:p="http://schemas.openxmlformats.org/presentationml/2006/main">
  <p:tag name="PA" val="v5.2.5"/>
</p:tagLst>
</file>

<file path=ppt/tags/tag12.xml><?xml version="1.0" encoding="utf-8"?>
<p:tagLst xmlns:p="http://schemas.openxmlformats.org/presentationml/2006/main">
  <p:tag name="PA" val="v5.2.5"/>
</p:tagLst>
</file>

<file path=ppt/tags/tag13.xml><?xml version="1.0" encoding="utf-8"?>
<p:tagLst xmlns:p="http://schemas.openxmlformats.org/presentationml/2006/main">
  <p:tag name="PA" val="v5.2.5"/>
</p:tagLst>
</file>

<file path=ppt/tags/tag14.xml><?xml version="1.0" encoding="utf-8"?>
<p:tagLst xmlns:p="http://schemas.openxmlformats.org/presentationml/2006/main">
  <p:tag name="PA" val="v5.2.5"/>
</p:tagLst>
</file>

<file path=ppt/tags/tag15.xml><?xml version="1.0" encoding="utf-8"?>
<p:tagLst xmlns:p="http://schemas.openxmlformats.org/presentationml/2006/main">
  <p:tag name="PA" val="v5.2.5"/>
</p:tagLst>
</file>

<file path=ppt/tags/tag16.xml><?xml version="1.0" encoding="utf-8"?>
<p:tagLst xmlns:p="http://schemas.openxmlformats.org/presentationml/2006/main">
  <p:tag name="PA" val="v5.2.5"/>
</p:tagLst>
</file>

<file path=ppt/tags/tag17.xml><?xml version="1.0" encoding="utf-8"?>
<p:tagLst xmlns:p="http://schemas.openxmlformats.org/presentationml/2006/main">
  <p:tag name="PA" val="v5.2.5"/>
</p:tagLst>
</file>

<file path=ppt/tags/tag18.xml><?xml version="1.0" encoding="utf-8"?>
<p:tagLst xmlns:p="http://schemas.openxmlformats.org/presentationml/2006/main">
  <p:tag name="PA" val="v5.2.5"/>
</p:tagLst>
</file>

<file path=ppt/tags/tag19.xml><?xml version="1.0" encoding="utf-8"?>
<p:tagLst xmlns:p="http://schemas.openxmlformats.org/presentationml/2006/main">
  <p:tag name="PA" val="v5.2.5"/>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BEAUTIFY_FLAG" val="#wm#"/>
  <p:tag name="KSO_WM_TEMPLATE_CATEGORY" val="custom"/>
  <p:tag name="KSO_WM_TEMPLATE_INDEX" val="20184553"/>
</p:tagLst>
</file>

<file path=ppt/tags/tag21.xml><?xml version="1.0" encoding="utf-8"?>
<p:tagLst xmlns:p="http://schemas.openxmlformats.org/presentationml/2006/main">
  <p:tag name="PA" val="v5.2.5"/>
</p:tagLst>
</file>

<file path=ppt/tags/tag22.xml><?xml version="1.0" encoding="utf-8"?>
<p:tagLst xmlns:p="http://schemas.openxmlformats.org/presentationml/2006/main">
  <p:tag name="PA" val="v5.2.5"/>
</p:tagLst>
</file>

<file path=ppt/tags/tag23.xml><?xml version="1.0" encoding="utf-8"?>
<p:tagLst xmlns:p="http://schemas.openxmlformats.org/presentationml/2006/main">
  <p:tag name="PA" val="v5.2.5"/>
</p:tagLst>
</file>

<file path=ppt/tags/tag24.xml><?xml version="1.0" encoding="utf-8"?>
<p:tagLst xmlns:p="http://schemas.openxmlformats.org/presentationml/2006/main">
  <p:tag name="PA" val="v5.2.5"/>
</p:tagLst>
</file>

<file path=ppt/tags/tag25.xml><?xml version="1.0" encoding="utf-8"?>
<p:tagLst xmlns:p="http://schemas.openxmlformats.org/presentationml/2006/main">
  <p:tag name="PA" val="v5.2.5"/>
</p:tagLst>
</file>

<file path=ppt/tags/tag26.xml><?xml version="1.0" encoding="utf-8"?>
<p:tagLst xmlns:p="http://schemas.openxmlformats.org/presentationml/2006/main">
  <p:tag name="KSO_WM_BEAUTIFY_FLAG" val="#wm#"/>
  <p:tag name="KSO_WM_TEMPLATE_CATEGORY" val="custom"/>
  <p:tag name="KSO_WM_TEMPLATE_INDEX" val="20184553"/>
</p:tagLst>
</file>

<file path=ppt/tags/tag27.xml><?xml version="1.0" encoding="utf-8"?>
<p:tagLst xmlns:p="http://schemas.openxmlformats.org/presentationml/2006/main">
  <p:tag name="PA" val="v5.2.5"/>
</p:tagLst>
</file>

<file path=ppt/tags/tag28.xml><?xml version="1.0" encoding="utf-8"?>
<p:tagLst xmlns:p="http://schemas.openxmlformats.org/presentationml/2006/main">
  <p:tag name="PA" val="v5.2.5"/>
</p:tagLst>
</file>

<file path=ppt/tags/tag29.xml><?xml version="1.0" encoding="utf-8"?>
<p:tagLst xmlns:p="http://schemas.openxmlformats.org/presentationml/2006/main">
  <p:tag name="PA" val="v5.2.5"/>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30.xml><?xml version="1.0" encoding="utf-8"?>
<p:tagLst xmlns:p="http://schemas.openxmlformats.org/presentationml/2006/main">
  <p:tag name="PA" val="v5.2.5"/>
</p:tagLst>
</file>

<file path=ppt/tags/tag31.xml><?xml version="1.0" encoding="utf-8"?>
<p:tagLst xmlns:p="http://schemas.openxmlformats.org/presentationml/2006/main">
  <p:tag name="KSO_WM_BEAUTIFY_FLAG" val="#wm#"/>
  <p:tag name="KSO_WM_TEMPLATE_CATEGORY" val="custom"/>
  <p:tag name="KSO_WM_TEMPLATE_INDEX" val="20184553"/>
</p:tagLst>
</file>

<file path=ppt/tags/tag32.xml><?xml version="1.0" encoding="utf-8"?>
<p:tagLst xmlns:p="http://schemas.openxmlformats.org/presentationml/2006/main">
  <p:tag name="PA" val="v5.2.5"/>
</p:tagLst>
</file>

<file path=ppt/tags/tag33.xml><?xml version="1.0" encoding="utf-8"?>
<p:tagLst xmlns:p="http://schemas.openxmlformats.org/presentationml/2006/main">
  <p:tag name="PA" val="v5.2.5"/>
</p:tagLst>
</file>

<file path=ppt/tags/tag34.xml><?xml version="1.0" encoding="utf-8"?>
<p:tagLst xmlns:p="http://schemas.openxmlformats.org/presentationml/2006/main">
  <p:tag name="PA" val="v5.2.5"/>
</p:tagLst>
</file>

<file path=ppt/tags/tag35.xml><?xml version="1.0" encoding="utf-8"?>
<p:tagLst xmlns:p="http://schemas.openxmlformats.org/presentationml/2006/main">
  <p:tag name="PA" val="v5.2.5"/>
</p:tagLst>
</file>

<file path=ppt/tags/tag36.xml><?xml version="1.0" encoding="utf-8"?>
<p:tagLst xmlns:p="http://schemas.openxmlformats.org/presentationml/2006/main">
  <p:tag name="KSO_WM_BEAUTIFY_FLAG" val="#wm#"/>
  <p:tag name="KSO_WM_TEMPLATE_CATEGORY" val="custom"/>
  <p:tag name="KSO_WM_TEMPLATE_INDEX" val="20184553"/>
</p:tagLst>
</file>

<file path=ppt/tags/tag37.xml><?xml version="1.0" encoding="utf-8"?>
<p:tagLst xmlns:p="http://schemas.openxmlformats.org/presentationml/2006/main">
  <p:tag name="PA" val="v5.2.5"/>
</p:tagLst>
</file>

<file path=ppt/tags/tag38.xml><?xml version="1.0" encoding="utf-8"?>
<p:tagLst xmlns:p="http://schemas.openxmlformats.org/presentationml/2006/main">
  <p:tag name="PA" val="v5.2.5"/>
</p:tagLst>
</file>

<file path=ppt/tags/tag39.xml><?xml version="1.0" encoding="utf-8"?>
<p:tagLst xmlns:p="http://schemas.openxmlformats.org/presentationml/2006/main">
  <p:tag name="PA" val="v5.2.5"/>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40.xml><?xml version="1.0" encoding="utf-8"?>
<p:tagLst xmlns:p="http://schemas.openxmlformats.org/presentationml/2006/main">
  <p:tag name="KSO_WM_BEAUTIFY_FLAG" val="#wm#"/>
  <p:tag name="KSO_WM_TEMPLATE_CATEGORY" val="custom"/>
  <p:tag name="KSO_WM_TEMPLATE_INDEX" val="20184553"/>
</p:tagLst>
</file>

<file path=ppt/tags/tag41.xml><?xml version="1.0" encoding="utf-8"?>
<p:tagLst xmlns:p="http://schemas.openxmlformats.org/presentationml/2006/main">
  <p:tag name="PA" val="v5.2.5"/>
</p:tagLst>
</file>

<file path=ppt/tags/tag42.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PA" val="v5.2.5"/>
</p:tagLst>
</file>

<file path=ppt/tags/tag6.xml><?xml version="1.0" encoding="utf-8"?>
<p:tagLst xmlns:p="http://schemas.openxmlformats.org/presentationml/2006/main">
  <p:tag name="PA" val="v5.2.5"/>
</p:tagLst>
</file>

<file path=ppt/tags/tag7.xml><?xml version="1.0" encoding="utf-8"?>
<p:tagLst xmlns:p="http://schemas.openxmlformats.org/presentationml/2006/main">
  <p:tag name="PA" val="v5.2.5"/>
</p:tagLst>
</file>

<file path=ppt/tags/tag8.xml><?xml version="1.0" encoding="utf-8"?>
<p:tagLst xmlns:p="http://schemas.openxmlformats.org/presentationml/2006/main">
  <p:tag name="PA" val="v5.2.5"/>
</p:tagLst>
</file>

<file path=ppt/tags/tag9.xml><?xml version="1.0" encoding="utf-8"?>
<p:tagLst xmlns:p="http://schemas.openxmlformats.org/presentationml/2006/main">
  <p:tag name="PA" val="v5.2.5"/>
</p:tagLst>
</file>

<file path=ppt/theme/theme1.xml><?xml version="1.0" encoding="utf-8"?>
<a:theme xmlns:a="http://schemas.openxmlformats.org/drawingml/2006/main" name="Office 主题">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3148</Words>
  <Application>WPS Presentation</Application>
  <PresentationFormat>Widescreen</PresentationFormat>
  <Paragraphs>84</Paragraphs>
  <Slides>9</Slides>
  <Notes>3</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9</vt:i4>
      </vt:variant>
    </vt:vector>
  </HeadingPairs>
  <TitlesOfParts>
    <vt:vector size="26" baseType="lpstr">
      <vt:lpstr>Arial</vt:lpstr>
      <vt:lpstr>SimSun</vt:lpstr>
      <vt:lpstr>Wingdings</vt:lpstr>
      <vt:lpstr>Times New Roman</vt:lpstr>
      <vt:lpstr>Calibri</vt:lpstr>
      <vt:lpstr>微软雅黑</vt:lpstr>
      <vt:lpstr>汉仪旗黑</vt:lpstr>
      <vt:lpstr>Arial Unicode MS</vt:lpstr>
      <vt:lpstr>Helvetica Neue</vt:lpstr>
      <vt:lpstr>SimSun</vt:lpstr>
      <vt:lpstr>宋体-简</vt:lpstr>
      <vt:lpstr>Times New Roman Bold</vt:lpstr>
      <vt:lpstr>Arial Bold</vt:lpstr>
      <vt:lpstr>Times New Roman Regular</vt:lpstr>
      <vt:lpstr>Apple LiSung</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Sidewalk Damage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tank</cp:lastModifiedBy>
  <cp:revision>1002</cp:revision>
  <dcterms:created xsi:type="dcterms:W3CDTF">2021-05-19T23:34:29Z</dcterms:created>
  <dcterms:modified xsi:type="dcterms:W3CDTF">2021-05-19T23:34:29Z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1033-3.1.2.5330</vt:lpwstr>
  </property>
  <property fmtid="{D5CDD505-2E9C-101B-9397-08002B2CF9AE}" pid="3" name="KSORubyTemplateID">
    <vt:lpwstr>2</vt:lpwstr>
  </property>
</Properties>
</file>